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20.xml" ContentType="application/vnd.openxmlformats-officedocument.presentationml.slide+xml"/>
  <Override PartName="/ppt/slides/slide26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charts/chart2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theme/themeOverride2.xml" ContentType="application/vnd.openxmlformats-officedocument.themeOverrid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chart2.xml" ContentType="application/vnd.openxmlformats-officedocument.drawingml.char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chart21.xml" ContentType="application/vnd.openxmlformats-officedocument.drawingml.chart+xml"/>
  <Override PartName="/ppt/theme/theme2.xml" ContentType="application/vnd.openxmlformats-officedocument.them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theme/themeOverride25.xml" ContentType="application/vnd.openxmlformats-officedocument.themeOverride+xml"/>
  <Override PartName="/ppt/notesMasters/notesMaster1.xml" ContentType="application/vnd.openxmlformats-officedocument.presentationml.notesMaster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theme/themeOverride24.xml" ContentType="application/vnd.openxmlformats-officedocument.themeOverride+xml"/>
  <Override PartName="/ppt/charts/chart26.xml" ContentType="application/vnd.openxmlformats-officedocument.drawingml.chart+xml"/>
  <Override PartName="/ppt/theme/themeOverride20.xml" ContentType="application/vnd.openxmlformats-officedocument.themeOverride+xml"/>
  <Override PartName="/ppt/theme/themeOverride19.xml" ContentType="application/vnd.openxmlformats-officedocument.themeOverride+xml"/>
  <Override PartName="/ppt/charts/chart23.xml" ContentType="application/vnd.openxmlformats-officedocument.drawingml.chart+xml"/>
  <Override PartName="/ppt/theme/themeOverride21.xml" ContentType="application/vnd.openxmlformats-officedocument.themeOverride+xml"/>
  <Override PartName="/ppt/charts/chart20.xml" ContentType="application/vnd.openxmlformats-officedocument.drawingml.chart+xml"/>
  <Override PartName="/ppt/charts/chart24.xml" ContentType="application/vnd.openxmlformats-officedocument.drawingml.chart+xml"/>
  <Override PartName="/ppt/theme/themeOverride22.xml" ContentType="application/vnd.openxmlformats-officedocument.themeOverride+xml"/>
  <Override PartName="/ppt/charts/chart25.xml" ContentType="application/vnd.openxmlformats-officedocument.drawingml.chart+xml"/>
  <Override PartName="/ppt/theme/themeOverride23.xml" ContentType="application/vnd.openxmlformats-officedocument.themeOverride+xml"/>
  <Override PartName="/ppt/charts/chart17.xml" ContentType="application/vnd.openxmlformats-officedocument.drawingml.chart+xml"/>
  <Override PartName="/ppt/theme/themeOverride16.xml" ContentType="application/vnd.openxmlformats-officedocument.themeOverride+xml"/>
  <Override PartName="/ppt/charts/chart16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charts/chart10.xml" ContentType="application/vnd.openxmlformats-officedocument.drawingml.chart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theme/themeOverride15.xml" ContentType="application/vnd.openxmlformats-officedocument.themeOverride+xml"/>
  <Override PartName="/ppt/theme/themeOverride11.xml" ContentType="application/vnd.openxmlformats-officedocument.themeOverride+xml"/>
  <Override PartName="/ppt/charts/chart14.xml" ContentType="application/vnd.openxmlformats-officedocument.drawingml.chart+xml"/>
  <Override PartName="/ppt/theme/themeOverride13.xml" ContentType="application/vnd.openxmlformats-officedocument.themeOverride+xml"/>
  <Override PartName="/ppt/charts/chart15.xml" ContentType="application/vnd.openxmlformats-officedocument.drawingml.chart+xml"/>
  <Override PartName="/ppt/theme/themeOverride14.xml" ContentType="application/vnd.openxmlformats-officedocument.themeOverride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charts/chart12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24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1%20&#1082;&#1091;&#1088;&#1089;\&#1090;&#1072;&#1073;&#1083;&#1080;&#1094;&#1099;_2016_&#1076;&#1083;&#1103;_1%20&#1082;&#1091;&#1088;&#1089;&#1072;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F:\1%20&#1082;&#1091;&#1088;&#1089;\&#1090;&#1072;&#1073;&#1083;&#1080;&#1094;&#1099;_2016_&#1076;&#1083;&#1103;_1%20&#1082;&#1091;&#1088;&#1089;&#1072;.xlsx" TargetMode="External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1%20&#1082;&#1091;&#1088;&#1089;\&#1090;&#1072;&#1073;&#1083;&#1080;&#1094;&#1099;_2016_&#1076;&#1083;&#1103;_1%20&#1082;&#1091;&#1088;&#1089;&#1072;.xlsx" TargetMode="External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Office%20Word" TargetMode="External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E:\1%20&#1082;&#1091;&#1088;&#1089;\&#1090;&#1072;&#1073;&#1083;&#1080;&#1094;&#1099;_2016_&#1076;&#1083;&#1103;_1%20&#1082;&#1091;&#1088;&#1089;&#1072;.xlsx" TargetMode="External"/><Relationship Id="rId1" Type="http://schemas.openxmlformats.org/officeDocument/2006/relationships/themeOverride" Target="../theme/themeOverride12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F:\1%20&#1082;&#1091;&#1088;&#1089;\&#1090;&#1072;&#1073;&#1083;&#1080;&#1094;&#1099;_2016_&#1076;&#1083;&#1103;_1%20&#1082;&#1091;&#1088;&#1089;&#1072;.xlsx" TargetMode="External"/><Relationship Id="rId1" Type="http://schemas.openxmlformats.org/officeDocument/2006/relationships/themeOverride" Target="../theme/themeOverride13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F:\1%20&#1082;&#1091;&#1088;&#1089;\&#1090;&#1072;&#1073;&#1083;&#1080;&#1094;&#1099;_2016_&#1076;&#1083;&#1103;_1%20&#1082;&#1091;&#1088;&#1089;&#1072;.xlsx" TargetMode="External"/><Relationship Id="rId1" Type="http://schemas.openxmlformats.org/officeDocument/2006/relationships/themeOverride" Target="../theme/themeOverride14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Office%20Word" TargetMode="External"/><Relationship Id="rId1" Type="http://schemas.openxmlformats.org/officeDocument/2006/relationships/themeOverride" Target="../theme/themeOverride15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Office%20Word" TargetMode="External"/><Relationship Id="rId1" Type="http://schemas.openxmlformats.org/officeDocument/2006/relationships/themeOverride" Target="../theme/themeOverride16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Office%20Word" TargetMode="External"/><Relationship Id="rId1" Type="http://schemas.openxmlformats.org/officeDocument/2006/relationships/themeOverride" Target="../theme/themeOverride17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Office%20Word" TargetMode="External"/><Relationship Id="rId1" Type="http://schemas.openxmlformats.org/officeDocument/2006/relationships/themeOverride" Target="../theme/themeOverride1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F:\1%20&#1082;&#1091;&#1088;&#1089;\&#1090;&#1072;&#1073;&#1083;&#1080;&#1094;&#1099;_2016_&#1076;&#1083;&#1103;_1%20&#1082;&#1091;&#1088;&#1089;&#1072;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F:\1%20&#1082;&#1091;&#1088;&#1089;\&#1090;&#1072;&#1073;&#1083;&#1080;&#1094;&#1099;_2016_&#1076;&#1083;&#1103;_1%20&#1082;&#1091;&#1088;&#1089;&#1072;.xlsx" TargetMode="External"/><Relationship Id="rId1" Type="http://schemas.openxmlformats.org/officeDocument/2006/relationships/themeOverride" Target="../theme/themeOverride19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1%20&#1082;&#1091;&#1088;&#1089;\&#1090;&#1072;&#1073;&#1083;&#1080;&#1094;&#1099;_2016_&#1076;&#1083;&#1103;_1%20&#1082;&#1091;&#1088;&#1089;&#1072;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F:\1%20&#1082;&#1091;&#1088;&#1089;\&#1090;&#1072;&#1073;&#1083;&#1080;&#1094;&#1099;_2016_&#1076;&#1083;&#1103;_1%20&#1082;&#1091;&#1088;&#1089;&#1072;.xlsx" TargetMode="External"/><Relationship Id="rId1" Type="http://schemas.openxmlformats.org/officeDocument/2006/relationships/themeOverride" Target="../theme/themeOverride20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Office%20Word" TargetMode="External"/><Relationship Id="rId1" Type="http://schemas.openxmlformats.org/officeDocument/2006/relationships/themeOverride" Target="../theme/themeOverride21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F:\1%20&#1082;&#1091;&#1088;&#1089;\&#1090;&#1072;&#1073;&#1083;&#1080;&#1094;&#1099;_2016_&#1076;&#1083;&#1103;_1%20&#1082;&#1091;&#1088;&#1089;&#1072;.xlsx" TargetMode="External"/><Relationship Id="rId1" Type="http://schemas.openxmlformats.org/officeDocument/2006/relationships/themeOverride" Target="../theme/themeOverride22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F:\1%20&#1082;&#1091;&#1088;&#1089;\&#1090;&#1072;&#1073;&#1083;&#1080;&#1094;&#1099;_2016_&#1076;&#1083;&#1103;_1%20&#1082;&#1091;&#1088;&#1089;&#1072;.xlsx" TargetMode="External"/><Relationship Id="rId1" Type="http://schemas.openxmlformats.org/officeDocument/2006/relationships/themeOverride" Target="../theme/themeOverride23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F:\1%20&#1082;&#1091;&#1088;&#1089;\&#1090;&#1072;&#1073;&#1083;&#1080;&#1094;&#1099;_2016_&#1076;&#1083;&#1103;_1%20&#1082;&#1091;&#1088;&#1089;&#1072;.xlsx" TargetMode="External"/><Relationship Id="rId1" Type="http://schemas.openxmlformats.org/officeDocument/2006/relationships/themeOverride" Target="../theme/themeOverride24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F:\1%20&#1082;&#1091;&#1088;&#1089;\&#1090;&#1072;&#1073;&#1083;&#1080;&#1094;&#1099;_2016_&#1076;&#1083;&#1103;_1%20&#1082;&#1091;&#1088;&#1089;&#1072;.xlsx" TargetMode="External"/><Relationship Id="rId1" Type="http://schemas.openxmlformats.org/officeDocument/2006/relationships/themeOverride" Target="../theme/themeOverride25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1%20&#1082;&#1091;&#1088;&#1089;\&#1090;&#1072;&#1073;&#1083;&#1080;&#1094;&#1099;_2016_&#1076;&#1083;&#1103;_1%20&#1082;&#1091;&#1088;&#1089;&#1072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F:\1%20&#1082;&#1091;&#1088;&#1089;\&#1090;&#1072;&#1073;&#1083;&#1080;&#1094;&#1099;_2016_&#1076;&#1083;&#1103;_1%20&#1082;&#1091;&#1088;&#1089;&#1072;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F:\1%20&#1082;&#1091;&#1088;&#1089;\&#1090;&#1072;&#1073;&#1083;&#1080;&#1094;&#1099;_2016_&#1076;&#1083;&#1103;_1%20&#1082;&#1091;&#1088;&#1089;&#1072;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F:\1%20&#1082;&#1091;&#1088;&#1089;\&#1090;&#1072;&#1073;&#1083;&#1080;&#1094;&#1099;_2016_&#1076;&#1083;&#1103;_1%20&#1082;&#1091;&#1088;&#1089;&#1072;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F:\1%20&#1082;&#1091;&#1088;&#1089;\&#1090;&#1072;&#1073;&#1083;&#1080;&#1094;&#1099;_2016_&#1076;&#1083;&#1103;_1%20&#1082;&#1091;&#1088;&#1089;&#1072;.xlsx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F:\1%20&#1082;&#1091;&#1088;&#1089;\&#1090;&#1072;&#1073;&#1083;&#1080;&#1094;&#1099;_2016_&#1076;&#1083;&#1103;_1%20&#1082;&#1091;&#1088;&#1089;&#1072;.xlsx" TargetMode="External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F:\1%20&#1082;&#1091;&#1088;&#1089;\&#1090;&#1072;&#1073;&#1083;&#1080;&#1094;&#1099;_2016_&#1076;&#1083;&#1103;_1%20&#1082;&#1091;&#1088;&#1089;&#1072;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8545795637422187E-2"/>
          <c:y val="3.0555555555555555E-2"/>
          <c:w val="0.7077281938722787"/>
          <c:h val="0.90294444444444444"/>
        </c:manualLayout>
      </c:layout>
      <c:lineChart>
        <c:grouping val="standard"/>
        <c:ser>
          <c:idx val="0"/>
          <c:order val="0"/>
          <c:tx>
            <c:strRef>
              <c:f>Лист2!$B$3</c:f>
              <c:strCache>
                <c:ptCount val="1"/>
                <c:pt idx="0">
                  <c:v>общеобразовательная школа</c:v>
                </c:pt>
              </c:strCache>
            </c:strRef>
          </c:tx>
          <c:dLbls>
            <c:dLbl>
              <c:idx val="7"/>
              <c:layout>
                <c:manualLayout>
                  <c:x val="0"/>
                  <c:y val="-1.595887385641158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5</a:t>
                    </a:r>
                    <a:r>
                      <a:rPr lang="en-US" b="1"/>
                      <a:t>0,4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Лист2!$C$2:$J$2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Лист2!$C$3:$J$3</c:f>
              <c:numCache>
                <c:formatCode>0.0</c:formatCode>
                <c:ptCount val="8"/>
                <c:pt idx="0">
                  <c:v>71.2</c:v>
                </c:pt>
                <c:pt idx="1">
                  <c:v>69.8</c:v>
                </c:pt>
                <c:pt idx="2">
                  <c:v>63.049853372434015</c:v>
                </c:pt>
                <c:pt idx="3">
                  <c:v>56.5</c:v>
                </c:pt>
                <c:pt idx="4">
                  <c:v>53</c:v>
                </c:pt>
                <c:pt idx="5">
                  <c:v>58.536585365853654</c:v>
                </c:pt>
                <c:pt idx="6" formatCode="###0.0">
                  <c:v>57.597173144876422</c:v>
                </c:pt>
                <c:pt idx="7">
                  <c:v>50.4</c:v>
                </c:pt>
              </c:numCache>
            </c:numRef>
          </c:val>
        </c:ser>
        <c:ser>
          <c:idx val="1"/>
          <c:order val="1"/>
          <c:tx>
            <c:strRef>
              <c:f>Лист2!$B$4</c:f>
              <c:strCache>
                <c:ptCount val="1"/>
                <c:pt idx="0">
                  <c:v>лицей, гимназия</c:v>
                </c:pt>
              </c:strCache>
            </c:strRef>
          </c:tx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4</a:t>
                    </a:r>
                    <a:r>
                      <a:rPr lang="en-US" b="1"/>
                      <a:t>1,1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Лист2!$C$2:$J$2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Лист2!$C$4:$J$4</c:f>
              <c:numCache>
                <c:formatCode>0.0</c:formatCode>
                <c:ptCount val="8"/>
                <c:pt idx="0">
                  <c:v>25.6</c:v>
                </c:pt>
                <c:pt idx="1">
                  <c:v>23.4</c:v>
                </c:pt>
                <c:pt idx="2">
                  <c:v>29.6187683284458</c:v>
                </c:pt>
                <c:pt idx="3">
                  <c:v>36.700000000000003</c:v>
                </c:pt>
                <c:pt idx="4">
                  <c:v>38.6</c:v>
                </c:pt>
                <c:pt idx="5">
                  <c:v>36.585365853658494</c:v>
                </c:pt>
                <c:pt idx="6" formatCode="###0.0">
                  <c:v>32.155477031802029</c:v>
                </c:pt>
                <c:pt idx="7">
                  <c:v>41.1</c:v>
                </c:pt>
              </c:numCache>
            </c:numRef>
          </c:val>
        </c:ser>
        <c:ser>
          <c:idx val="2"/>
          <c:order val="2"/>
          <c:tx>
            <c:strRef>
              <c:f>Лист2!$B$5</c:f>
              <c:strCache>
                <c:ptCount val="1"/>
                <c:pt idx="0">
                  <c:v>техникум, колледж</c:v>
                </c:pt>
              </c:strCache>
            </c:strRef>
          </c:tx>
          <c:dLbls>
            <c:dLbl>
              <c:idx val="0"/>
              <c:layout>
                <c:manualLayout>
                  <c:x val="-2.0035777799017405E-2"/>
                  <c:y val="-3.624595592406160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170542594893534E-2"/>
                  <c:y val="-4.832794123208203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6696481499181123E-2"/>
                  <c:y val="-4.530744490507707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170542594893534E-2"/>
                  <c:y val="-3.926645225106650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5044722248771602E-2"/>
                  <c:y val="-4.832794123208203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7</a:t>
                    </a:r>
                    <a:r>
                      <a:rPr lang="en-US" b="1"/>
                      <a:t>,4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Лист2!$C$2:$J$2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Лист2!$C$5:$J$5</c:f>
              <c:numCache>
                <c:formatCode>0.0</c:formatCode>
                <c:ptCount val="8"/>
                <c:pt idx="0">
                  <c:v>2.7</c:v>
                </c:pt>
                <c:pt idx="1">
                  <c:v>1.8</c:v>
                </c:pt>
                <c:pt idx="2">
                  <c:v>5.8651026392961754</c:v>
                </c:pt>
                <c:pt idx="3">
                  <c:v>5.8</c:v>
                </c:pt>
                <c:pt idx="4">
                  <c:v>4.4000000000000004</c:v>
                </c:pt>
                <c:pt idx="5">
                  <c:v>4.1811846689895296</c:v>
                </c:pt>
                <c:pt idx="6" formatCode="###0.0">
                  <c:v>8.8339222614840995</c:v>
                </c:pt>
                <c:pt idx="7">
                  <c:v>7.4</c:v>
                </c:pt>
              </c:numCache>
            </c:numRef>
          </c:val>
        </c:ser>
        <c:ser>
          <c:idx val="3"/>
          <c:order val="3"/>
          <c:tx>
            <c:strRef>
              <c:f>Лист2!$B$6</c:f>
              <c:strCache>
                <c:ptCount val="1"/>
                <c:pt idx="0">
                  <c:v>ВУЗ</c:v>
                </c:pt>
              </c:strCache>
            </c:strRef>
          </c:tx>
          <c:dLbls>
            <c:dLbl>
              <c:idx val="4"/>
              <c:layout>
                <c:manualLayout>
                  <c:x val="-1.6696481499181121E-3"/>
                  <c:y val="-1.812297796203084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8.3482407495904989E-3"/>
                  <c:y val="-3.322545959705617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6309000289032363E-2"/>
                  <c:y val="-4.5472440944880873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Лист2!$C$2:$J$2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Лист2!$C$6:$J$6</c:f>
              <c:numCache>
                <c:formatCode>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 formatCode="0.0">
                  <c:v>2.8</c:v>
                </c:pt>
                <c:pt idx="5" formatCode="0.0">
                  <c:v>0.34843205574912944</c:v>
                </c:pt>
                <c:pt idx="6" formatCode="###0.0">
                  <c:v>1.0600706713780921</c:v>
                </c:pt>
                <c:pt idx="7" formatCode="0.0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Лист2!$B$7</c:f>
              <c:strCache>
                <c:ptCount val="1"/>
                <c:pt idx="0">
                  <c:v>ПТУ (ПУ,ПЛ)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3.02049632700512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696481499181121E-3"/>
                  <c:y val="-2.416397061604103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2.114347428903580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3375074098853442E-2"/>
                  <c:y val="9.0614889810153726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3.624595592406160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6785925996724243E-3"/>
                  <c:y val="6.0409926540103713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6.6152149944873383E-3"/>
                  <c:y val="-7.9794369282058207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0</a:t>
                    </a:r>
                    <a:r>
                      <a:rPr lang="en-US" b="1"/>
                      <a:t>,7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Лист2!$C$2:$J$2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Лист2!$C$7:$J$7</c:f>
              <c:numCache>
                <c:formatCode>0.0</c:formatCode>
                <c:ptCount val="8"/>
                <c:pt idx="0">
                  <c:v>0.5</c:v>
                </c:pt>
                <c:pt idx="1">
                  <c:v>5.0999999999999996</c:v>
                </c:pt>
                <c:pt idx="2">
                  <c:v>1.466275659824047</c:v>
                </c:pt>
                <c:pt idx="3">
                  <c:v>0.60000000000000064</c:v>
                </c:pt>
                <c:pt idx="4">
                  <c:v>1.2</c:v>
                </c:pt>
                <c:pt idx="5">
                  <c:v>0.3484320557491295</c:v>
                </c:pt>
                <c:pt idx="6" formatCode="General">
                  <c:v>0.4</c:v>
                </c:pt>
                <c:pt idx="7">
                  <c:v>0.70000000000000062</c:v>
                </c:pt>
              </c:numCache>
            </c:numRef>
          </c:val>
        </c:ser>
        <c:marker val="1"/>
        <c:axId val="82093952"/>
        <c:axId val="82095488"/>
      </c:lineChart>
      <c:catAx>
        <c:axId val="8209395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2095488"/>
        <c:crosses val="autoZero"/>
        <c:auto val="1"/>
        <c:lblAlgn val="ctr"/>
        <c:lblOffset val="100"/>
      </c:catAx>
      <c:valAx>
        <c:axId val="8209548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82093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74085485377996"/>
          <c:y val="0.24196456692913385"/>
          <c:w val="0.2272989067333252"/>
          <c:h val="0.4605150918635170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38452193836386123"/>
          <c:y val="1.530546525426321E-2"/>
          <c:w val="0.56320209973752855"/>
          <c:h val="0.75925160396617852"/>
        </c:manualLayout>
      </c:layout>
      <c:barChart>
        <c:barDir val="bar"/>
        <c:grouping val="clustered"/>
        <c:ser>
          <c:idx val="5"/>
          <c:order val="0"/>
          <c:tx>
            <c:strRef>
              <c:f>'по годам_графики'!$B$287</c:f>
              <c:strCache>
                <c:ptCount val="1"/>
                <c:pt idx="0">
                  <c:v>2013-2014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годам_графики'!$A$288:$A$291</c:f>
              <c:strCache>
                <c:ptCount val="4"/>
                <c:pt idx="0">
                  <c:v>да, планирую учиться в магистратуре</c:v>
                </c:pt>
                <c:pt idx="1">
                  <c:v>да, планирую получить степень бакалавра по другому направлению подготовки</c:v>
                </c:pt>
                <c:pt idx="2">
                  <c:v>в целом не исключаю возможности продолжить образование, но конкретных планов еще нет</c:v>
                </c:pt>
                <c:pt idx="3">
                  <c:v>нет, не планирую продолжать обучение</c:v>
                </c:pt>
              </c:strCache>
            </c:strRef>
          </c:cat>
          <c:val>
            <c:numRef>
              <c:f>'по годам_графики'!$B$288:$B$291</c:f>
              <c:numCache>
                <c:formatCode>###0.0</c:formatCode>
                <c:ptCount val="4"/>
                <c:pt idx="0">
                  <c:v>25.938566552900966</c:v>
                </c:pt>
                <c:pt idx="1">
                  <c:v>6.8259385665528782</c:v>
                </c:pt>
                <c:pt idx="2">
                  <c:v>50.511945392491455</c:v>
                </c:pt>
                <c:pt idx="3">
                  <c:v>16.723549488054609</c:v>
                </c:pt>
              </c:numCache>
            </c:numRef>
          </c:val>
        </c:ser>
        <c:ser>
          <c:idx val="0"/>
          <c:order val="1"/>
          <c:tx>
            <c:strRef>
              <c:f>'по годам_графики'!$C$287</c:f>
              <c:strCache>
                <c:ptCount val="1"/>
                <c:pt idx="0">
                  <c:v>2015-2016</c:v>
                </c:pt>
              </c:strCache>
            </c:strRef>
          </c:tx>
          <c:dLbls>
            <c:dLbl>
              <c:idx val="0"/>
              <c:layout>
                <c:manualLayout>
                  <c:x val="4.4509891243864784E-3"/>
                  <c:y val="-1.5723153089276524E-4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884468110909961E-3"/>
                  <c:y val="-2.1395330524578726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8310389123229934E-3"/>
                  <c:y val="1.6258982785661241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9310762347460372E-3"/>
                  <c:y val="-3.316664800786159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515949048160203E-2"/>
                  <c:y val="-2.711248771628664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8360934152625202E-3"/>
                  <c:y val="-4.2057452246258183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годам_графики'!$A$288:$A$291</c:f>
              <c:strCache>
                <c:ptCount val="4"/>
                <c:pt idx="0">
                  <c:v>да, планирую учиться в магистратуре</c:v>
                </c:pt>
                <c:pt idx="1">
                  <c:v>да, планирую получить степень бакалавра по другому направлению подготовки</c:v>
                </c:pt>
                <c:pt idx="2">
                  <c:v>в целом не исключаю возможности продолжить образование, но конкретных планов еще нет</c:v>
                </c:pt>
                <c:pt idx="3">
                  <c:v>нет, не планирую продолжать обучение</c:v>
                </c:pt>
              </c:strCache>
            </c:strRef>
          </c:cat>
          <c:val>
            <c:numRef>
              <c:f>'по годам_графики'!$C$288:$C$291</c:f>
              <c:numCache>
                <c:formatCode>General</c:formatCode>
                <c:ptCount val="4"/>
                <c:pt idx="0">
                  <c:v>36.4</c:v>
                </c:pt>
                <c:pt idx="1">
                  <c:v>5.5</c:v>
                </c:pt>
                <c:pt idx="2">
                  <c:v>46.9</c:v>
                </c:pt>
                <c:pt idx="3">
                  <c:v>11.3</c:v>
                </c:pt>
              </c:numCache>
            </c:numRef>
          </c:val>
        </c:ser>
        <c:ser>
          <c:idx val="1"/>
          <c:order val="2"/>
          <c:tx>
            <c:strRef>
              <c:f>'по годам_графики'!$D$287</c:f>
              <c:strCache>
                <c:ptCount val="1"/>
                <c:pt idx="0">
                  <c:v>2016-2017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/>
                      <a:t>3</a:t>
                    </a:r>
                    <a:r>
                      <a:rPr lang="en-US" b="1"/>
                      <a:t>0,9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="1"/>
                      <a:t>5</a:t>
                    </a:r>
                    <a:r>
                      <a:rPr lang="en-US" b="1"/>
                      <a:t>,3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b="1"/>
                      <a:t>5</a:t>
                    </a:r>
                    <a:r>
                      <a:rPr lang="en-US" b="1"/>
                      <a:t>1,1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113281541850224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2,8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годам_графики'!$A$288:$A$291</c:f>
              <c:strCache>
                <c:ptCount val="4"/>
                <c:pt idx="0">
                  <c:v>да, планирую учиться в магистратуре</c:v>
                </c:pt>
                <c:pt idx="1">
                  <c:v>да, планирую получить степень бакалавра по другому направлению подготовки</c:v>
                </c:pt>
                <c:pt idx="2">
                  <c:v>в целом не исключаю возможности продолжить образование, но конкретных планов еще нет</c:v>
                </c:pt>
                <c:pt idx="3">
                  <c:v>нет, не планирую продолжать обучение</c:v>
                </c:pt>
              </c:strCache>
            </c:strRef>
          </c:cat>
          <c:val>
            <c:numRef>
              <c:f>'по годам_графики'!$D$288:$D$291</c:f>
              <c:numCache>
                <c:formatCode>General</c:formatCode>
                <c:ptCount val="4"/>
                <c:pt idx="0">
                  <c:v>30.9</c:v>
                </c:pt>
                <c:pt idx="1">
                  <c:v>5.3</c:v>
                </c:pt>
                <c:pt idx="2">
                  <c:v>51.1</c:v>
                </c:pt>
                <c:pt idx="3">
                  <c:v>12.8</c:v>
                </c:pt>
              </c:numCache>
            </c:numRef>
          </c:val>
        </c:ser>
        <c:gapWidth val="64"/>
        <c:axId val="63292160"/>
        <c:axId val="63294080"/>
      </c:barChart>
      <c:catAx>
        <c:axId val="63292160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3294080"/>
        <c:crosses val="autoZero"/>
        <c:auto val="1"/>
        <c:lblAlgn val="ctr"/>
        <c:lblOffset val="100"/>
      </c:catAx>
      <c:valAx>
        <c:axId val="63294080"/>
        <c:scaling>
          <c:orientation val="minMax"/>
        </c:scaling>
        <c:axPos val="b"/>
        <c:majorGridlines>
          <c:spPr>
            <a:ln>
              <a:gradFill>
                <a:gsLst>
                  <a:gs pos="0">
                    <a:schemeClr val="bg1">
                      <a:lumMod val="95000"/>
                    </a:scheme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0.61814984742181711"/>
              <c:y val="0.90969267139480436"/>
            </c:manualLayout>
          </c:layout>
        </c:title>
        <c:numFmt formatCode="#,##0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3292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2858569381612261E-2"/>
          <c:y val="0.76788983466840599"/>
          <c:w val="0.17894685695962725"/>
          <c:h val="0.2279278729676708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4862690813686067E-2"/>
          <c:y val="3.7476859696335435E-2"/>
          <c:w val="0.66882453195689018"/>
          <c:h val="0.87796059669756465"/>
        </c:manualLayout>
      </c:layout>
      <c:lineChart>
        <c:grouping val="standard"/>
        <c:ser>
          <c:idx val="0"/>
          <c:order val="0"/>
          <c:tx>
            <c:strRef>
              <c:f>'по годам_графики'!$A$300</c:f>
              <c:strCache>
                <c:ptCount val="1"/>
                <c:pt idx="0">
                  <c:v>сложность обучения соответствует моим ожиданиям</c:v>
                </c:pt>
              </c:strCache>
            </c:strRef>
          </c:tx>
          <c:dLbls>
            <c:dLbl>
              <c:idx val="1"/>
              <c:layout>
                <c:manualLayout>
                  <c:x val="-8.6876812783889066E-3"/>
                  <c:y val="-1.818783305574214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/>
                      <a:t>4</a:t>
                    </a:r>
                    <a:r>
                      <a:rPr lang="en-US" b="1"/>
                      <a:t>4,3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годам_графики'!$B$299:$G$299</c:f>
              <c:strCache>
                <c:ptCount val="6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2015-2016</c:v>
                </c:pt>
                <c:pt idx="5">
                  <c:v>2016-2017</c:v>
                </c:pt>
              </c:strCache>
            </c:strRef>
          </c:cat>
          <c:val>
            <c:numRef>
              <c:f>'по годам_графики'!$B$300:$G$300</c:f>
              <c:numCache>
                <c:formatCode>General</c:formatCode>
                <c:ptCount val="6"/>
                <c:pt idx="0">
                  <c:v>42.4</c:v>
                </c:pt>
                <c:pt idx="1">
                  <c:v>39.300000000000004</c:v>
                </c:pt>
                <c:pt idx="2" formatCode="####.0">
                  <c:v>38.645418326693232</c:v>
                </c:pt>
                <c:pt idx="3" formatCode="####.0">
                  <c:v>34.800000000000004</c:v>
                </c:pt>
                <c:pt idx="4" formatCode="###0.0">
                  <c:v>41.090909090909172</c:v>
                </c:pt>
                <c:pt idx="5">
                  <c:v>44.3</c:v>
                </c:pt>
              </c:numCache>
            </c:numRef>
          </c:val>
        </c:ser>
        <c:ser>
          <c:idx val="1"/>
          <c:order val="1"/>
          <c:tx>
            <c:strRef>
              <c:f>'по годам_графики'!$A$301</c:f>
              <c:strCache>
                <c:ptCount val="1"/>
                <c:pt idx="0">
                  <c:v>учиться оказалось ненамного сложнее, чем ожидал(а)</c:v>
                </c:pt>
              </c:strCache>
            </c:strRef>
          </c:tx>
          <c:dLbls>
            <c:dLbl>
              <c:idx val="0"/>
              <c:layout>
                <c:manualLayout>
                  <c:x val="-1.5203442237180545E-2"/>
                  <c:y val="-4.001323272263277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4.388185654008444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3438406391944004E-3"/>
                  <c:y val="-2.182539966689064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5157609587916743E-3"/>
                  <c:y val="1.818783305574214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5157609587916743E-3"/>
                  <c:y val="-3.273809950033583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/>
                      <a:t>2</a:t>
                    </a:r>
                    <a:r>
                      <a:rPr lang="en-US" b="1"/>
                      <a:t>5,9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годам_графики'!$B$299:$G$299</c:f>
              <c:strCache>
                <c:ptCount val="6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2015-2016</c:v>
                </c:pt>
                <c:pt idx="5">
                  <c:v>2016-2017</c:v>
                </c:pt>
              </c:strCache>
            </c:strRef>
          </c:cat>
          <c:val>
            <c:numRef>
              <c:f>'по годам_графики'!$B$301:$G$301</c:f>
              <c:numCache>
                <c:formatCode>General</c:formatCode>
                <c:ptCount val="6"/>
                <c:pt idx="0">
                  <c:v>22.6</c:v>
                </c:pt>
                <c:pt idx="1">
                  <c:v>22.1</c:v>
                </c:pt>
                <c:pt idx="2" formatCode="####.0">
                  <c:v>23.904382470119522</c:v>
                </c:pt>
                <c:pt idx="3" formatCode="####.0">
                  <c:v>23.9</c:v>
                </c:pt>
                <c:pt idx="4" formatCode="###0.0">
                  <c:v>25.454545454545453</c:v>
                </c:pt>
                <c:pt idx="5">
                  <c:v>25.9</c:v>
                </c:pt>
              </c:numCache>
            </c:numRef>
          </c:val>
        </c:ser>
        <c:ser>
          <c:idx val="2"/>
          <c:order val="2"/>
          <c:tx>
            <c:strRef>
              <c:f>'по годам_графики'!$A$302</c:f>
              <c:strCache>
                <c:ptCount val="1"/>
                <c:pt idx="0">
                  <c:v>учиться оказалось намного сложнее, чем ожидал(а)</c:v>
                </c:pt>
              </c:strCache>
            </c:strRef>
          </c:tx>
          <c:dLbls>
            <c:dLbl>
              <c:idx val="1"/>
              <c:layout>
                <c:manualLayout>
                  <c:x val="-1.3031521917583361E-2"/>
                  <c:y val="5.456349916722658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1.455026644459369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3,5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годам_графики'!$B$299:$G$299</c:f>
              <c:strCache>
                <c:ptCount val="6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2015-2016</c:v>
                </c:pt>
                <c:pt idx="5">
                  <c:v>2016-2017</c:v>
                </c:pt>
              </c:strCache>
            </c:strRef>
          </c:cat>
          <c:val>
            <c:numRef>
              <c:f>'по годам_графики'!$B$302:$G$302</c:f>
              <c:numCache>
                <c:formatCode>General</c:formatCode>
                <c:ptCount val="6"/>
                <c:pt idx="0">
                  <c:v>17.399999999999999</c:v>
                </c:pt>
                <c:pt idx="1">
                  <c:v>21.8</c:v>
                </c:pt>
                <c:pt idx="2" formatCode="####.0">
                  <c:v>19.920318725099605</c:v>
                </c:pt>
                <c:pt idx="3" formatCode="####.0">
                  <c:v>27.6</c:v>
                </c:pt>
                <c:pt idx="4" formatCode="###0.0">
                  <c:v>20.72727272727273</c:v>
                </c:pt>
                <c:pt idx="5">
                  <c:v>13.5</c:v>
                </c:pt>
              </c:numCache>
            </c:numRef>
          </c:val>
        </c:ser>
        <c:ser>
          <c:idx val="3"/>
          <c:order val="3"/>
          <c:tx>
            <c:strRef>
              <c:f>'по годам_графики'!$A$303</c:f>
              <c:strCache>
                <c:ptCount val="1"/>
                <c:pt idx="0">
                  <c:v>учиться оказалось ненамного легче, чем ожидал(а)</c:v>
                </c:pt>
              </c:strCache>
            </c:strRef>
          </c:tx>
          <c:dLbls>
            <c:dLbl>
              <c:idx val="1"/>
              <c:layout>
                <c:manualLayout>
                  <c:x val="-2.1719203195972201E-3"/>
                  <c:y val="1.455026644459369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203442237180505E-2"/>
                  <c:y val="2.910053288918740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3031521917583361E-2"/>
                  <c:y val="-2.910053288918740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5203442237180545E-2"/>
                  <c:y val="-3.273809950033583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3063160126963281E-2"/>
                  <c:y val="-2.546296627803898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8</a:t>
                    </a:r>
                    <a:r>
                      <a:rPr lang="en-US" b="1"/>
                      <a:t>,5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годам_графики'!$B$299:$G$299</c:f>
              <c:strCache>
                <c:ptCount val="6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2015-2016</c:v>
                </c:pt>
                <c:pt idx="5">
                  <c:v>2016-2017</c:v>
                </c:pt>
              </c:strCache>
            </c:strRef>
          </c:cat>
          <c:val>
            <c:numRef>
              <c:f>'по годам_графики'!$B$303:$G$303</c:f>
              <c:numCache>
                <c:formatCode>General</c:formatCode>
                <c:ptCount val="6"/>
                <c:pt idx="0">
                  <c:v>10</c:v>
                </c:pt>
                <c:pt idx="1">
                  <c:v>6.8</c:v>
                </c:pt>
                <c:pt idx="2" formatCode="####.0">
                  <c:v>8.366533864541859</c:v>
                </c:pt>
                <c:pt idx="3" formatCode="####.0">
                  <c:v>7.2</c:v>
                </c:pt>
                <c:pt idx="4" formatCode="###0.0">
                  <c:v>7.2727272727272725</c:v>
                </c:pt>
                <c:pt idx="5">
                  <c:v>8.5</c:v>
                </c:pt>
              </c:numCache>
            </c:numRef>
          </c:val>
        </c:ser>
        <c:ser>
          <c:idx val="4"/>
          <c:order val="4"/>
          <c:tx>
            <c:strRef>
              <c:f>'по годам_графики'!$A$304</c:f>
              <c:strCache>
                <c:ptCount val="1"/>
                <c:pt idx="0">
                  <c:v>учиться оказалось намного легче, чем ожидал(а)</c:v>
                </c:pt>
              </c:strCache>
            </c:strRef>
          </c:tx>
          <c:dLbls>
            <c:dLbl>
              <c:idx val="0"/>
              <c:layout>
                <c:manualLayout>
                  <c:x val="-8.6876812783889066E-3"/>
                  <c:y val="3.273809950033583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5157609587916743E-3"/>
                  <c:y val="-2.182539966689060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9653039030767391E-3"/>
                  <c:y val="-3.713080168776398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5.063291139240513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3438406391944403E-3"/>
                  <c:y val="1.455026644459369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1.4550266444593698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7</a:t>
                    </a:r>
                    <a:r>
                      <a:rPr lang="en-US" b="1"/>
                      <a:t>,8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годам_графики'!$B$299:$G$299</c:f>
              <c:strCache>
                <c:ptCount val="6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2015-2016</c:v>
                </c:pt>
                <c:pt idx="5">
                  <c:v>2016-2017</c:v>
                </c:pt>
              </c:strCache>
            </c:strRef>
          </c:cat>
          <c:val>
            <c:numRef>
              <c:f>'по годам_графики'!$B$304:$G$304</c:f>
              <c:numCache>
                <c:formatCode>General</c:formatCode>
                <c:ptCount val="6"/>
                <c:pt idx="0">
                  <c:v>7.6</c:v>
                </c:pt>
                <c:pt idx="1">
                  <c:v>10.1</c:v>
                </c:pt>
                <c:pt idx="2" formatCode="####.0">
                  <c:v>9.1633466135458228</c:v>
                </c:pt>
                <c:pt idx="3" formatCode="####.0">
                  <c:v>6.5</c:v>
                </c:pt>
                <c:pt idx="4" formatCode="###0.0">
                  <c:v>5.4545454545454435</c:v>
                </c:pt>
                <c:pt idx="5">
                  <c:v>7.8</c:v>
                </c:pt>
              </c:numCache>
            </c:numRef>
          </c:val>
        </c:ser>
        <c:marker val="1"/>
        <c:axId val="66093824"/>
        <c:axId val="66245760"/>
      </c:lineChart>
      <c:catAx>
        <c:axId val="6609382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6245760"/>
        <c:crosses val="autoZero"/>
        <c:auto val="1"/>
        <c:lblAlgn val="ctr"/>
        <c:lblOffset val="100"/>
      </c:catAx>
      <c:valAx>
        <c:axId val="662457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6093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928544568014209"/>
          <c:y val="7.6628634523371403E-2"/>
          <c:w val="0.25881848555978798"/>
          <c:h val="0.8509041644409245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38347480397420675"/>
          <c:y val="2.5529813903661248E-2"/>
          <c:w val="0.59935140573441148"/>
          <c:h val="0.88592434584500568"/>
        </c:manualLayout>
      </c:layout>
      <c:barChart>
        <c:barDir val="bar"/>
        <c:grouping val="clustered"/>
        <c:ser>
          <c:idx val="5"/>
          <c:order val="0"/>
          <c:tx>
            <c:strRef>
              <c:f>'[Диаграмма в Microsoft Office Word]по годам_графики'!$B$681</c:f>
              <c:strCache>
                <c:ptCount val="1"/>
                <c:pt idx="0">
                  <c:v>2012-2013</c:v>
                </c:pt>
              </c:strCache>
            </c:strRef>
          </c:tx>
          <c:dLbls>
            <c:dLbl>
              <c:idx val="5"/>
              <c:layout>
                <c:manualLayout>
                  <c:x val="0"/>
                  <c:y val="1.1377777140701893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'[Диаграмма в Microsoft Office Word]по годам_графики'!$A$682:$A$689</c:f>
              <c:strCache>
                <c:ptCount val="8"/>
                <c:pt idx="0">
                  <c:v>другое</c:v>
                </c:pt>
                <c:pt idx="1">
                  <c:v>самостоятельность</c:v>
                </c:pt>
                <c:pt idx="2">
                  <c:v>стипендия</c:v>
                </c:pt>
                <c:pt idx="3">
                  <c:v>большая возможность самореализации</c:v>
                </c:pt>
                <c:pt idx="4">
                  <c:v>студенческая жизнь (общение, мероприятия)</c:v>
                </c:pt>
                <c:pt idx="5">
                  <c:v>уровень профессионализма преподавателей и взаимоотношения с ними</c:v>
                </c:pt>
                <c:pt idx="6">
                  <c:v>новые формы занятий (пр/л, конкретные предметы)</c:v>
                </c:pt>
                <c:pt idx="7">
                  <c:v>новые знания, развитие</c:v>
                </c:pt>
              </c:strCache>
            </c:strRef>
          </c:cat>
          <c:val>
            <c:numRef>
              <c:f>'[Диаграмма в Microsoft Office Word]по годам_графики'!$B$682:$B$689</c:f>
              <c:numCache>
                <c:formatCode>General</c:formatCode>
                <c:ptCount val="8"/>
                <c:pt idx="0">
                  <c:v>9.8000000000000007</c:v>
                </c:pt>
                <c:pt idx="1">
                  <c:v>5.7</c:v>
                </c:pt>
                <c:pt idx="2">
                  <c:v>4.0999999999999996</c:v>
                </c:pt>
                <c:pt idx="3">
                  <c:v>9.3000000000000007</c:v>
                </c:pt>
                <c:pt idx="4">
                  <c:v>19.7</c:v>
                </c:pt>
                <c:pt idx="5">
                  <c:v>17.600000000000001</c:v>
                </c:pt>
                <c:pt idx="6">
                  <c:v>23.3</c:v>
                </c:pt>
                <c:pt idx="7">
                  <c:v>40.9</c:v>
                </c:pt>
              </c:numCache>
            </c:numRef>
          </c:val>
        </c:ser>
        <c:ser>
          <c:idx val="0"/>
          <c:order val="1"/>
          <c:tx>
            <c:strRef>
              <c:f>'[Диаграмма в Microsoft Office Word]по годам_графики'!$C$681</c:f>
              <c:strCache>
                <c:ptCount val="1"/>
                <c:pt idx="0">
                  <c:v>2013-2014</c:v>
                </c:pt>
              </c:strCache>
            </c:strRef>
          </c:tx>
          <c:dLbls>
            <c:dLbl>
              <c:idx val="0"/>
              <c:layout>
                <c:manualLayout>
                  <c:x val="4.4509891243864784E-3"/>
                  <c:y val="-1.5723153089276521E-4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884468110909961E-3"/>
                  <c:y val="-2.1395330524578717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8310389123229934E-3"/>
                  <c:y val="1.6258982785661241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9310762347460372E-3"/>
                  <c:y val="-3.316664800786159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515949048160203E-2"/>
                  <c:y val="-2.7112487716286649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8360934152625202E-3"/>
                  <c:y val="-4.2057452246258183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'[Диаграмма в Microsoft Office Word]по годам_графики'!$A$682:$A$689</c:f>
              <c:strCache>
                <c:ptCount val="8"/>
                <c:pt idx="0">
                  <c:v>другое</c:v>
                </c:pt>
                <c:pt idx="1">
                  <c:v>самостоятельность</c:v>
                </c:pt>
                <c:pt idx="2">
                  <c:v>стипендия</c:v>
                </c:pt>
                <c:pt idx="3">
                  <c:v>большая возможность самореализации</c:v>
                </c:pt>
                <c:pt idx="4">
                  <c:v>студенческая жизнь (общение, мероприятия)</c:v>
                </c:pt>
                <c:pt idx="5">
                  <c:v>уровень профессионализма преподавателей и взаимоотношения с ними</c:v>
                </c:pt>
                <c:pt idx="6">
                  <c:v>новые формы занятий (пр/л, конкретные предметы)</c:v>
                </c:pt>
                <c:pt idx="7">
                  <c:v>новые знания, развитие</c:v>
                </c:pt>
              </c:strCache>
            </c:strRef>
          </c:cat>
          <c:val>
            <c:numRef>
              <c:f>'[Диаграмма в Microsoft Office Word]по годам_графики'!$C$682:$C$689</c:f>
              <c:numCache>
                <c:formatCode>General</c:formatCode>
                <c:ptCount val="8"/>
                <c:pt idx="0">
                  <c:v>3.1</c:v>
                </c:pt>
                <c:pt idx="1">
                  <c:v>1.6</c:v>
                </c:pt>
                <c:pt idx="2">
                  <c:v>0</c:v>
                </c:pt>
                <c:pt idx="3">
                  <c:v>11.9</c:v>
                </c:pt>
                <c:pt idx="4">
                  <c:v>16.100000000000001</c:v>
                </c:pt>
                <c:pt idx="5">
                  <c:v>28.5</c:v>
                </c:pt>
                <c:pt idx="6">
                  <c:v>32.6</c:v>
                </c:pt>
                <c:pt idx="7">
                  <c:v>44.6</c:v>
                </c:pt>
              </c:numCache>
            </c:numRef>
          </c:val>
        </c:ser>
        <c:ser>
          <c:idx val="1"/>
          <c:order val="2"/>
          <c:tx>
            <c:strRef>
              <c:f>'[Диаграмма в Microsoft Office Word]по годам_графики'!$D$681</c:f>
              <c:strCache>
                <c:ptCount val="1"/>
                <c:pt idx="0">
                  <c:v>2015-2016</c:v>
                </c:pt>
              </c:strCache>
            </c:strRef>
          </c:tx>
          <c:dLbls>
            <c:showVal val="1"/>
          </c:dLbls>
          <c:cat>
            <c:strRef>
              <c:f>'[Диаграмма в Microsoft Office Word]по годам_графики'!$A$682:$A$689</c:f>
              <c:strCache>
                <c:ptCount val="8"/>
                <c:pt idx="0">
                  <c:v>другое</c:v>
                </c:pt>
                <c:pt idx="1">
                  <c:v>самостоятельность</c:v>
                </c:pt>
                <c:pt idx="2">
                  <c:v>стипендия</c:v>
                </c:pt>
                <c:pt idx="3">
                  <c:v>большая возможность самореализации</c:v>
                </c:pt>
                <c:pt idx="4">
                  <c:v>студенческая жизнь (общение, мероприятия)</c:v>
                </c:pt>
                <c:pt idx="5">
                  <c:v>уровень профессионализма преподавателей и взаимоотношения с ними</c:v>
                </c:pt>
                <c:pt idx="6">
                  <c:v>новые формы занятий (пр/л, конкретные предметы)</c:v>
                </c:pt>
                <c:pt idx="7">
                  <c:v>новые знания, развитие</c:v>
                </c:pt>
              </c:strCache>
            </c:strRef>
          </c:cat>
          <c:val>
            <c:numRef>
              <c:f>'[Диаграмма в Microsoft Office Word]по годам_графики'!$D$682:$D$689</c:f>
              <c:numCache>
                <c:formatCode>General</c:formatCode>
                <c:ptCount val="8"/>
                <c:pt idx="0">
                  <c:v>7.9</c:v>
                </c:pt>
                <c:pt idx="1">
                  <c:v>2.1</c:v>
                </c:pt>
                <c:pt idx="2">
                  <c:v>1.1000000000000001</c:v>
                </c:pt>
                <c:pt idx="3">
                  <c:v>4.8</c:v>
                </c:pt>
                <c:pt idx="4">
                  <c:v>21.2</c:v>
                </c:pt>
                <c:pt idx="5">
                  <c:v>16.899999999999999</c:v>
                </c:pt>
                <c:pt idx="6">
                  <c:v>28.6</c:v>
                </c:pt>
                <c:pt idx="7">
                  <c:v>36</c:v>
                </c:pt>
              </c:numCache>
            </c:numRef>
          </c:val>
        </c:ser>
        <c:ser>
          <c:idx val="2"/>
          <c:order val="3"/>
          <c:tx>
            <c:strRef>
              <c:f>'[Диаграмма в Microsoft Office Word]по годам_графики'!$E$681</c:f>
              <c:strCache>
                <c:ptCount val="1"/>
                <c:pt idx="0">
                  <c:v>2016-2017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/>
                      <a:t>13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/>
                      <a:t>6</a:t>
                    </a: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/>
                      <a:t>6,5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/>
                      <a:t>11,1</a:t>
                    </a:r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/>
                      <a:t>17,6</a:t>
                    </a:r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b="1"/>
                      <a:t>20,8</a:t>
                    </a:r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b="1"/>
                      <a:t>25</a:t>
                    </a:r>
                  </a:p>
                </c:rich>
              </c:tx>
              <c:showVal val="1"/>
            </c:dLbl>
            <c:showVal val="1"/>
          </c:dLbls>
          <c:cat>
            <c:strRef>
              <c:f>'[Диаграмма в Microsoft Office Word]по годам_графики'!$A$682:$A$689</c:f>
              <c:strCache>
                <c:ptCount val="8"/>
                <c:pt idx="0">
                  <c:v>другое</c:v>
                </c:pt>
                <c:pt idx="1">
                  <c:v>самостоятельность</c:v>
                </c:pt>
                <c:pt idx="2">
                  <c:v>стипендия</c:v>
                </c:pt>
                <c:pt idx="3">
                  <c:v>большая возможность самореализации</c:v>
                </c:pt>
                <c:pt idx="4">
                  <c:v>студенческая жизнь (общение, мероприятия)</c:v>
                </c:pt>
                <c:pt idx="5">
                  <c:v>уровень профессионализма преподавателей и взаимоотношения с ними</c:v>
                </c:pt>
                <c:pt idx="6">
                  <c:v>новые формы занятий (пр/л, конкретные предметы)</c:v>
                </c:pt>
                <c:pt idx="7">
                  <c:v>новые знания, развитие</c:v>
                </c:pt>
              </c:strCache>
            </c:strRef>
          </c:cat>
          <c:val>
            <c:numRef>
              <c:f>'[Диаграмма в Microsoft Office Word]по годам_графики'!$E$682:$E$689</c:f>
              <c:numCache>
                <c:formatCode>General</c:formatCode>
                <c:ptCount val="8"/>
                <c:pt idx="0">
                  <c:v>13</c:v>
                </c:pt>
                <c:pt idx="1">
                  <c:v>6</c:v>
                </c:pt>
                <c:pt idx="2">
                  <c:v>0</c:v>
                </c:pt>
                <c:pt idx="3">
                  <c:v>6.5</c:v>
                </c:pt>
                <c:pt idx="4">
                  <c:v>11.1</c:v>
                </c:pt>
                <c:pt idx="5">
                  <c:v>17.600000000000001</c:v>
                </c:pt>
                <c:pt idx="6">
                  <c:v>20.8</c:v>
                </c:pt>
                <c:pt idx="7">
                  <c:v>25</c:v>
                </c:pt>
              </c:numCache>
            </c:numRef>
          </c:val>
        </c:ser>
        <c:gapWidth val="64"/>
        <c:axId val="66093056"/>
        <c:axId val="66096128"/>
      </c:barChart>
      <c:catAx>
        <c:axId val="66093056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6096128"/>
        <c:crosses val="autoZero"/>
        <c:auto val="1"/>
        <c:lblAlgn val="ctr"/>
        <c:lblOffset val="100"/>
      </c:catAx>
      <c:valAx>
        <c:axId val="66096128"/>
        <c:scaling>
          <c:orientation val="minMax"/>
        </c:scaling>
        <c:axPos val="b"/>
        <c:majorGridlines>
          <c:spPr>
            <a:ln>
              <a:gradFill>
                <a:gsLst>
                  <a:gs pos="0">
                    <a:schemeClr val="bg1">
                      <a:lumMod val="95000"/>
                    </a:scheme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/>
                  <a:t>%</a:t>
                </a:r>
              </a:p>
            </c:rich>
          </c:tx>
          <c:layout>
            <c:manualLayout>
              <c:xMode val="edge"/>
              <c:yMode val="edge"/>
              <c:x val="0.70534307637946725"/>
              <c:y val="0.92604220010379801"/>
            </c:manualLayout>
          </c:layout>
        </c:title>
        <c:numFmt formatCode="#,##0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6093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5804218387058018E-2"/>
          <c:y val="0.76658467798650964"/>
          <c:w val="0.16768495291208602"/>
          <c:h val="0.1879042134506830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7601927990791534E-2"/>
          <c:y val="2.8975094692766514E-2"/>
          <c:w val="0.66217704239349051"/>
          <c:h val="0.90796456285770222"/>
        </c:manualLayout>
      </c:layout>
      <c:lineChart>
        <c:grouping val="standard"/>
        <c:ser>
          <c:idx val="0"/>
          <c:order val="0"/>
          <c:tx>
            <c:strRef>
              <c:f>'по годам_графики'!$B$331</c:f>
              <c:strCache>
                <c:ptCount val="1"/>
                <c:pt idx="0">
                  <c:v>восприятие учебного материала на лекциях</c:v>
                </c:pt>
              </c:strCache>
            </c:strRef>
          </c:tx>
          <c:dLbls>
            <c:dLbl>
              <c:idx val="0"/>
              <c:layout>
                <c:manualLayout>
                  <c:x val="-2.6358078064878946E-2"/>
                  <c:y val="-1.317049758762113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1714701362168459E-2"/>
                  <c:y val="-1.843869662266957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342940272433678E-2"/>
                  <c:y val="3.16091942102907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/>
                      <a:t>2</a:t>
                    </a:r>
                    <a:r>
                      <a:rPr lang="en-US" b="1"/>
                      <a:t>5,9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годам_графики'!$C$330:$H$330</c:f>
              <c:strCache>
                <c:ptCount val="6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2015-2016</c:v>
                </c:pt>
                <c:pt idx="5">
                  <c:v>2016-2017</c:v>
                </c:pt>
              </c:strCache>
            </c:strRef>
          </c:cat>
          <c:val>
            <c:numRef>
              <c:f>'по годам_графики'!$C$331:$H$331</c:f>
              <c:numCache>
                <c:formatCode>###0.0</c:formatCode>
                <c:ptCount val="6"/>
                <c:pt idx="0">
                  <c:v>27.586206896551669</c:v>
                </c:pt>
                <c:pt idx="1">
                  <c:v>25.3</c:v>
                </c:pt>
                <c:pt idx="2">
                  <c:v>34.262948207171441</c:v>
                </c:pt>
                <c:pt idx="3">
                  <c:v>31.4</c:v>
                </c:pt>
                <c:pt idx="4">
                  <c:v>37.818181818181863</c:v>
                </c:pt>
                <c:pt idx="5">
                  <c:v>25.9</c:v>
                </c:pt>
              </c:numCache>
            </c:numRef>
          </c:val>
        </c:ser>
        <c:ser>
          <c:idx val="1"/>
          <c:order val="1"/>
          <c:tx>
            <c:strRef>
              <c:f>'по годам_графики'!$B$332</c:f>
              <c:strCache>
                <c:ptCount val="1"/>
                <c:pt idx="0">
                  <c:v>подготовка к семинарским занятиям</c:v>
                </c:pt>
              </c:strCache>
            </c:strRef>
          </c:tx>
          <c:dLbls>
            <c:dLbl>
              <c:idx val="0"/>
              <c:layout>
                <c:manualLayout>
                  <c:x val="-4.2465792437860493E-2"/>
                  <c:y val="7.902298552572708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9653825370204561E-2"/>
                  <c:y val="-4.037855157048436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/>
                      <a:t>4</a:t>
                    </a:r>
                    <a:r>
                      <a:rPr lang="en-US" b="1"/>
                      <a:t>0,4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годам_графики'!$C$330:$H$330</c:f>
              <c:strCache>
                <c:ptCount val="6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2015-2016</c:v>
                </c:pt>
                <c:pt idx="5">
                  <c:v>2016-2017</c:v>
                </c:pt>
              </c:strCache>
            </c:strRef>
          </c:cat>
          <c:val>
            <c:numRef>
              <c:f>'по годам_графики'!$C$332:$H$332</c:f>
              <c:numCache>
                <c:formatCode>###0.0</c:formatCode>
                <c:ptCount val="6"/>
                <c:pt idx="0">
                  <c:v>26.847290640394093</c:v>
                </c:pt>
                <c:pt idx="1">
                  <c:v>38.6</c:v>
                </c:pt>
                <c:pt idx="2">
                  <c:v>29.482071713147409</c:v>
                </c:pt>
                <c:pt idx="3">
                  <c:v>38.200000000000003</c:v>
                </c:pt>
                <c:pt idx="4">
                  <c:v>34.181818181818144</c:v>
                </c:pt>
                <c:pt idx="5">
                  <c:v>40.4</c:v>
                </c:pt>
              </c:numCache>
            </c:numRef>
          </c:val>
        </c:ser>
        <c:ser>
          <c:idx val="2"/>
          <c:order val="2"/>
          <c:tx>
            <c:strRef>
              <c:f>'по годам_графики'!$B$333</c:f>
              <c:strCache>
                <c:ptCount val="1"/>
                <c:pt idx="0">
                  <c:v>работа на семинарских занятиях (выступление, участие в обсуждениях)</c:v>
                </c:pt>
              </c:strCache>
            </c:strRef>
          </c:tx>
          <c:dLbls>
            <c:dLbl>
              <c:idx val="0"/>
              <c:layout>
                <c:manualLayout>
                  <c:x val="-1.7074869048433066E-2"/>
                  <c:y val="4.435429509630238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4396672701967045E-2"/>
                  <c:y val="-2.474311307421820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1965065054065792E-2"/>
                  <c:y val="-2.370689565771804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/>
                      <a:t>2</a:t>
                    </a:r>
                    <a:r>
                      <a:rPr lang="en-US" b="1"/>
                      <a:t>8,4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годам_графики'!$C$330:$H$330</c:f>
              <c:strCache>
                <c:ptCount val="6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2015-2016</c:v>
                </c:pt>
                <c:pt idx="5">
                  <c:v>2016-2017</c:v>
                </c:pt>
              </c:strCache>
            </c:strRef>
          </c:cat>
          <c:val>
            <c:numRef>
              <c:f>'по годам_графики'!$C$333:$H$333</c:f>
              <c:numCache>
                <c:formatCode>###0.0</c:formatCode>
                <c:ptCount val="6"/>
                <c:pt idx="0">
                  <c:v>24.384236453201972</c:v>
                </c:pt>
                <c:pt idx="1">
                  <c:v>29.9</c:v>
                </c:pt>
                <c:pt idx="2">
                  <c:v>25.498007968127489</c:v>
                </c:pt>
                <c:pt idx="3">
                  <c:v>31.7</c:v>
                </c:pt>
                <c:pt idx="4">
                  <c:v>28</c:v>
                </c:pt>
                <c:pt idx="5">
                  <c:v>28.4</c:v>
                </c:pt>
              </c:numCache>
            </c:numRef>
          </c:val>
        </c:ser>
        <c:ser>
          <c:idx val="3"/>
          <c:order val="3"/>
          <c:tx>
            <c:strRef>
              <c:f>'по годам_графики'!$B$334</c:f>
              <c:strCache>
                <c:ptCount val="1"/>
                <c:pt idx="0">
                  <c:v>не испытываю трудностей</c:v>
                </c:pt>
              </c:strCache>
            </c:strRef>
          </c:tx>
          <c:dLbls>
            <c:dLbl>
              <c:idx val="1"/>
              <c:layout>
                <c:manualLayout>
                  <c:x val="-2.9286753405421091E-2"/>
                  <c:y val="-2.370689565771804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1714701362168459E-2"/>
                  <c:y val="-2.370689565771804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4643376702710481E-2"/>
                  <c:y val="-2.634099517524228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/>
                      <a:t>2</a:t>
                    </a:r>
                    <a:r>
                      <a:rPr lang="en-US" b="1"/>
                      <a:t>3,0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годам_графики'!$C$330:$H$330</c:f>
              <c:strCache>
                <c:ptCount val="6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2015-2016</c:v>
                </c:pt>
                <c:pt idx="5">
                  <c:v>2016-2017</c:v>
                </c:pt>
              </c:strCache>
            </c:strRef>
          </c:cat>
          <c:val>
            <c:numRef>
              <c:f>'по годам_графики'!$C$334:$H$334</c:f>
              <c:numCache>
                <c:formatCode>###0.0</c:formatCode>
                <c:ptCount val="6"/>
                <c:pt idx="0">
                  <c:v>11.576354679802979</c:v>
                </c:pt>
                <c:pt idx="1">
                  <c:v>15.3</c:v>
                </c:pt>
                <c:pt idx="2">
                  <c:v>22.310756972111552</c:v>
                </c:pt>
                <c:pt idx="3">
                  <c:v>20.6</c:v>
                </c:pt>
                <c:pt idx="4">
                  <c:v>17.454545454545453</c:v>
                </c:pt>
                <c:pt idx="5">
                  <c:v>23</c:v>
                </c:pt>
              </c:numCache>
            </c:numRef>
          </c:val>
        </c:ser>
        <c:ser>
          <c:idx val="4"/>
          <c:order val="4"/>
          <c:tx>
            <c:strRef>
              <c:f>'по годам_графики'!$B$335</c:f>
              <c:strCache>
                <c:ptCount val="1"/>
                <c:pt idx="0">
                  <c:v>конспектирование учебного материала на лекциях</c:v>
                </c:pt>
              </c:strCache>
            </c:strRef>
          </c:tx>
          <c:dLbls>
            <c:dLbl>
              <c:idx val="1"/>
              <c:layout>
                <c:manualLayout>
                  <c:x val="-2.144053676749581E-2"/>
                  <c:y val="2.691903438032305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9653825370204561E-2"/>
                  <c:y val="6.393270665326722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/>
                      <a:t>8</a:t>
                    </a:r>
                    <a:r>
                      <a:rPr lang="en-US" b="1"/>
                      <a:t>,2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годам_графики'!$C$330:$H$330</c:f>
              <c:strCache>
                <c:ptCount val="6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2015-2016</c:v>
                </c:pt>
                <c:pt idx="5">
                  <c:v>2016-2017</c:v>
                </c:pt>
              </c:strCache>
            </c:strRef>
          </c:cat>
          <c:val>
            <c:numRef>
              <c:f>'по годам_графики'!$C$335:$H$335</c:f>
              <c:numCache>
                <c:formatCode>###0.0</c:formatCode>
                <c:ptCount val="6"/>
                <c:pt idx="0">
                  <c:v>17.733990147783253</c:v>
                </c:pt>
                <c:pt idx="1">
                  <c:v>14.3</c:v>
                </c:pt>
                <c:pt idx="2">
                  <c:v>17.529880478087648</c:v>
                </c:pt>
                <c:pt idx="3">
                  <c:v>19.5</c:v>
                </c:pt>
                <c:pt idx="4">
                  <c:v>14.909090909090922</c:v>
                </c:pt>
                <c:pt idx="5">
                  <c:v>8.2000000000000011</c:v>
                </c:pt>
              </c:numCache>
            </c:numRef>
          </c:val>
        </c:ser>
        <c:marker val="1"/>
        <c:axId val="67475712"/>
        <c:axId val="67498368"/>
      </c:lineChart>
      <c:catAx>
        <c:axId val="6747571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7498368"/>
        <c:crosses val="autoZero"/>
        <c:auto val="1"/>
        <c:lblAlgn val="ctr"/>
        <c:lblOffset val="100"/>
      </c:catAx>
      <c:valAx>
        <c:axId val="67498368"/>
        <c:scaling>
          <c:orientation val="minMax"/>
        </c:scaling>
        <c:axPos val="l"/>
        <c:majorGridlines/>
        <c:numFmt formatCode="###0.0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7475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97536303755777"/>
          <c:y val="0.14626532392579586"/>
          <c:w val="0.28146034360279881"/>
          <c:h val="0.6784942574556441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3.9397427429055012E-2"/>
          <c:y val="1.9033197460275673E-2"/>
          <c:w val="0.73880645775241727"/>
          <c:h val="0.90650910836036969"/>
        </c:manualLayout>
      </c:layout>
      <c:lineChart>
        <c:grouping val="standard"/>
        <c:ser>
          <c:idx val="0"/>
          <c:order val="0"/>
          <c:tx>
            <c:strRef>
              <c:f>'по годам_графики'!$A$365</c:f>
              <c:strCache>
                <c:ptCount val="1"/>
                <c:pt idx="0">
                  <c:v>да</c:v>
                </c:pt>
              </c:strCache>
            </c:strRef>
          </c:tx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5</a:t>
                    </a:r>
                    <a:r>
                      <a:rPr lang="en-US" b="1"/>
                      <a:t>2,5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годам_графики'!$B$364:$I$364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годам_графики'!$B$365:$I$365</c:f>
              <c:numCache>
                <c:formatCode>General</c:formatCode>
                <c:ptCount val="8"/>
                <c:pt idx="0">
                  <c:v>58.8</c:v>
                </c:pt>
                <c:pt idx="1">
                  <c:v>56.2</c:v>
                </c:pt>
                <c:pt idx="2" formatCode="####.0">
                  <c:v>61.607142857142854</c:v>
                </c:pt>
                <c:pt idx="3">
                  <c:v>54.5</c:v>
                </c:pt>
                <c:pt idx="4" formatCode="####.0">
                  <c:v>47.410358565736971</c:v>
                </c:pt>
                <c:pt idx="5" formatCode="####.0">
                  <c:v>41</c:v>
                </c:pt>
                <c:pt idx="6" formatCode="###0.0">
                  <c:v>56.363636363636239</c:v>
                </c:pt>
                <c:pt idx="7" formatCode="####.0">
                  <c:v>52.5</c:v>
                </c:pt>
              </c:numCache>
            </c:numRef>
          </c:val>
        </c:ser>
        <c:ser>
          <c:idx val="1"/>
          <c:order val="1"/>
          <c:tx>
            <c:strRef>
              <c:f>'по годам_графики'!$A$366</c:f>
              <c:strCache>
                <c:ptCount val="1"/>
                <c:pt idx="0">
                  <c:v>скорее да, чем нет</c:v>
                </c:pt>
              </c:strCache>
            </c:strRef>
          </c:tx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3</a:t>
                    </a:r>
                    <a:r>
                      <a:rPr lang="en-US" b="1"/>
                      <a:t>3,3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годам_графики'!$B$364:$I$364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годам_графики'!$B$366:$I$366</c:f>
              <c:numCache>
                <c:formatCode>General</c:formatCode>
                <c:ptCount val="8"/>
                <c:pt idx="0">
                  <c:v>35.5</c:v>
                </c:pt>
                <c:pt idx="1">
                  <c:v>35.4</c:v>
                </c:pt>
                <c:pt idx="2" formatCode="####.0">
                  <c:v>30.654761904761902</c:v>
                </c:pt>
                <c:pt idx="3">
                  <c:v>33.4</c:v>
                </c:pt>
                <c:pt idx="4" formatCode="####.0">
                  <c:v>37.051792828685258</c:v>
                </c:pt>
                <c:pt idx="5" formatCode="####.0">
                  <c:v>35.5</c:v>
                </c:pt>
                <c:pt idx="6" formatCode="###0.0">
                  <c:v>30.90909090909091</c:v>
                </c:pt>
                <c:pt idx="7" formatCode="####.0">
                  <c:v>33.300000000000004</c:v>
                </c:pt>
              </c:numCache>
            </c:numRef>
          </c:val>
        </c:ser>
        <c:ser>
          <c:idx val="2"/>
          <c:order val="2"/>
          <c:tx>
            <c:strRef>
              <c:f>'по годам_графики'!$A$367</c:f>
              <c:strCache>
                <c:ptCount val="1"/>
                <c:pt idx="0">
                  <c:v>затрудняюсь ответить</c:v>
                </c:pt>
              </c:strCache>
            </c:strRef>
          </c:tx>
          <c:dLbls>
            <c:dLbl>
              <c:idx val="0"/>
              <c:layout>
                <c:manualLayout>
                  <c:x val="-1.8783216141416762E-2"/>
                  <c:y val="-5.110981552273141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1298148241114822E-3"/>
                  <c:y val="-5.302143598453613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3694722236167337E-2"/>
                  <c:y val="-4.99025279854463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3694722236167337E-2"/>
                  <c:y val="-3.118907999090361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5867808668316047E-2"/>
                  <c:y val="-3.742689598908440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127624627185E-3"/>
                  <c:y val="-2.68827767023958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8</a:t>
                    </a:r>
                    <a:r>
                      <a:rPr lang="en-US" b="1"/>
                      <a:t>,2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годам_графики'!$B$364:$I$364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годам_графики'!$B$367:$I$367</c:f>
              <c:numCache>
                <c:formatCode>General</c:formatCode>
                <c:ptCount val="8"/>
                <c:pt idx="0">
                  <c:v>4.3</c:v>
                </c:pt>
                <c:pt idx="1">
                  <c:v>4.4000000000000004</c:v>
                </c:pt>
                <c:pt idx="2" formatCode="####.0">
                  <c:v>4.7619047619047619</c:v>
                </c:pt>
                <c:pt idx="3">
                  <c:v>7.1</c:v>
                </c:pt>
                <c:pt idx="4" formatCode="####.0">
                  <c:v>9.1633466135458228</c:v>
                </c:pt>
                <c:pt idx="5" formatCode="####.0">
                  <c:v>12.6</c:v>
                </c:pt>
                <c:pt idx="6" formatCode="###0.0">
                  <c:v>8.3636363636363864</c:v>
                </c:pt>
                <c:pt idx="7" formatCode="####.0">
                  <c:v>8.2000000000000011</c:v>
                </c:pt>
              </c:numCache>
            </c:numRef>
          </c:val>
        </c:ser>
        <c:ser>
          <c:idx val="3"/>
          <c:order val="3"/>
          <c:tx>
            <c:strRef>
              <c:f>'по годам_графики'!$A$368</c:f>
              <c:strCache>
                <c:ptCount val="1"/>
                <c:pt idx="0">
                  <c:v>скорее нет, чем да</c:v>
                </c:pt>
              </c:strCache>
            </c:strRef>
          </c:tx>
          <c:dLbls>
            <c:dLbl>
              <c:idx val="0"/>
              <c:layout>
                <c:manualLayout>
                  <c:x val="-5.0213981532613555E-2"/>
                  <c:y val="-3.430798798999409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1084166708501672E-2"/>
                  <c:y val="-2.807041757512048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5216358040185871E-3"/>
                  <c:y val="-4.366471198726491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7558906775364866E-3"/>
                  <c:y val="-2.364328729956099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12E-3"/>
                  <c:y val="-5.39672541999321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-3.118907999090361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4</a:t>
                    </a:r>
                    <a:r>
                      <a:rPr lang="en-US" b="1"/>
                      <a:t>,6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годам_графики'!$B$364:$I$364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годам_графики'!$B$368:$I$368</c:f>
              <c:numCache>
                <c:formatCode>General</c:formatCode>
                <c:ptCount val="8"/>
                <c:pt idx="0">
                  <c:v>1.1000000000000001</c:v>
                </c:pt>
                <c:pt idx="1">
                  <c:v>3.3</c:v>
                </c:pt>
                <c:pt idx="2" formatCode="####.0">
                  <c:v>2.3809523809523809</c:v>
                </c:pt>
                <c:pt idx="3">
                  <c:v>3.6</c:v>
                </c:pt>
                <c:pt idx="4" formatCode="####.0">
                  <c:v>5.1792828685258945</c:v>
                </c:pt>
                <c:pt idx="5" formatCode="####.0">
                  <c:v>5.5</c:v>
                </c:pt>
                <c:pt idx="6" formatCode="###0.0">
                  <c:v>2.5454545454545454</c:v>
                </c:pt>
                <c:pt idx="7" formatCode="####.0">
                  <c:v>4.5999999999999996</c:v>
                </c:pt>
              </c:numCache>
            </c:numRef>
          </c:val>
        </c:ser>
        <c:ser>
          <c:idx val="4"/>
          <c:order val="4"/>
          <c:tx>
            <c:strRef>
              <c:f>'по годам_графики'!$A$369</c:f>
              <c:strCache>
                <c:ptCount val="1"/>
                <c:pt idx="0">
                  <c:v>нет</c:v>
                </c:pt>
              </c:strCache>
            </c:strRef>
          </c:tx>
          <c:dLbls>
            <c:dLbl>
              <c:idx val="0"/>
              <c:layout>
                <c:manualLayout>
                  <c:x val="-3.6519259296445929E-2"/>
                  <c:y val="-1.9118660451115745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216358040185805E-2"/>
                  <c:y val="-1.450832502852449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4046763474367527E-3"/>
                  <c:y val="-1.5442860891921931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3780651526110847E-3"/>
                  <c:y val="-1.873334024241046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0432716080371863E-3"/>
                  <c:y val="-6.23781599818063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,4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годам_графики'!$B$364:$I$364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годам_графики'!$B$369:$I$369</c:f>
              <c:numCache>
                <c:formatCode>General</c:formatCode>
                <c:ptCount val="8"/>
                <c:pt idx="0">
                  <c:v>0.30000000000000032</c:v>
                </c:pt>
                <c:pt idx="1">
                  <c:v>0.8</c:v>
                </c:pt>
                <c:pt idx="2">
                  <c:v>0.60000000000000064</c:v>
                </c:pt>
                <c:pt idx="3">
                  <c:v>1.3</c:v>
                </c:pt>
                <c:pt idx="4" formatCode="####.0">
                  <c:v>1.1952191235059761</c:v>
                </c:pt>
                <c:pt idx="5" formatCode="####.0">
                  <c:v>5.5</c:v>
                </c:pt>
                <c:pt idx="6" formatCode="###0.0">
                  <c:v>1.8181818181818181</c:v>
                </c:pt>
                <c:pt idx="7" formatCode="####.0">
                  <c:v>1.4</c:v>
                </c:pt>
              </c:numCache>
            </c:numRef>
          </c:val>
        </c:ser>
        <c:marker val="1"/>
        <c:axId val="67123456"/>
        <c:axId val="67126400"/>
      </c:lineChart>
      <c:catAx>
        <c:axId val="6712345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7126400"/>
        <c:crosses val="autoZero"/>
        <c:auto val="1"/>
        <c:lblAlgn val="ctr"/>
        <c:lblOffset val="100"/>
      </c:catAx>
      <c:valAx>
        <c:axId val="671264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7123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560385367017493"/>
          <c:y val="8.0625377261050776E-2"/>
          <c:w val="0.20726248996013191"/>
          <c:h val="0.877303341492419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0919026423736994E-2"/>
          <c:y val="1.8296457283478243E-2"/>
          <c:w val="0.67229127003776334"/>
          <c:h val="0.90650910836036969"/>
        </c:manualLayout>
      </c:layout>
      <c:lineChart>
        <c:grouping val="standard"/>
        <c:ser>
          <c:idx val="0"/>
          <c:order val="0"/>
          <c:tx>
            <c:strRef>
              <c:f>'по годам_графики'!$B$400</c:f>
              <c:strCache>
                <c:ptCount val="1"/>
                <c:pt idx="0">
                  <c:v>да, почти по всем учебным дисциплинам</c:v>
                </c:pt>
              </c:strCache>
            </c:strRef>
          </c:tx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/>
                      <a:t>5</a:t>
                    </a:r>
                    <a:r>
                      <a:rPr lang="en-US" b="1"/>
                      <a:t>3,9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годам_графики'!$C$399:$G$399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'по годам_графики'!$C$400:$G$400</c:f>
              <c:numCache>
                <c:formatCode>####.0</c:formatCode>
                <c:ptCount val="5"/>
                <c:pt idx="0" formatCode="General">
                  <c:v>30.2</c:v>
                </c:pt>
                <c:pt idx="1">
                  <c:v>33.067729083665263</c:v>
                </c:pt>
                <c:pt idx="2" formatCode="General">
                  <c:v>30.7</c:v>
                </c:pt>
                <c:pt idx="3" formatCode="###0.0">
                  <c:v>59.636363636363626</c:v>
                </c:pt>
                <c:pt idx="4" formatCode="General">
                  <c:v>53.9</c:v>
                </c:pt>
              </c:numCache>
            </c:numRef>
          </c:val>
        </c:ser>
        <c:ser>
          <c:idx val="1"/>
          <c:order val="1"/>
          <c:tx>
            <c:strRef>
              <c:f>'по годам_графики'!$B$401</c:f>
              <c:strCache>
                <c:ptCount val="1"/>
                <c:pt idx="0">
                  <c:v>по большинству учебных дисциплин</c:v>
                </c:pt>
              </c:strCache>
            </c:strRef>
          </c:tx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9,9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годам_графики'!$C$399:$G$399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'по годам_графики'!$C$401:$G$401</c:f>
              <c:numCache>
                <c:formatCode>####.0</c:formatCode>
                <c:ptCount val="5"/>
                <c:pt idx="0" formatCode="General">
                  <c:v>21.8</c:v>
                </c:pt>
                <c:pt idx="1">
                  <c:v>22.709163346613547</c:v>
                </c:pt>
                <c:pt idx="2" formatCode="General">
                  <c:v>20.100000000000001</c:v>
                </c:pt>
                <c:pt idx="3" formatCode="###0.0">
                  <c:v>24.363636363636321</c:v>
                </c:pt>
                <c:pt idx="4" formatCode="General">
                  <c:v>19.899999999999999</c:v>
                </c:pt>
              </c:numCache>
            </c:numRef>
          </c:val>
        </c:ser>
        <c:ser>
          <c:idx val="2"/>
          <c:order val="2"/>
          <c:tx>
            <c:strRef>
              <c:f>'по годам_графики'!$B$402</c:f>
              <c:strCache>
                <c:ptCount val="1"/>
                <c:pt idx="0">
                  <c:v>примерно по половине учебных дисциплин</c:v>
                </c:pt>
              </c:strCache>
            </c:strRef>
          </c:tx>
          <c:dLbls>
            <c:dLbl>
              <c:idx val="0"/>
              <c:layout>
                <c:manualLayout>
                  <c:x val="-5.5722533642832049E-2"/>
                  <c:y val="-1.460553023567837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/>
                      <a:t>9</a:t>
                    </a:r>
                    <a:r>
                      <a:rPr lang="en-US" b="1"/>
                      <a:t>,2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12E-3"/>
                  <c:y val="4.79708926221617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годам_графики'!$C$399:$G$399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'по годам_графики'!$C$402:$G$402</c:f>
              <c:numCache>
                <c:formatCode>####.0</c:formatCode>
                <c:ptCount val="5"/>
                <c:pt idx="0" formatCode="General">
                  <c:v>14.9</c:v>
                </c:pt>
                <c:pt idx="1">
                  <c:v>9.9601593625498008</c:v>
                </c:pt>
                <c:pt idx="2" formatCode="General">
                  <c:v>10.6</c:v>
                </c:pt>
                <c:pt idx="3" formatCode="###0.0">
                  <c:v>7.2727272727272725</c:v>
                </c:pt>
                <c:pt idx="4" formatCode="General">
                  <c:v>9.2000000000000011</c:v>
                </c:pt>
              </c:numCache>
            </c:numRef>
          </c:val>
        </c:ser>
        <c:ser>
          <c:idx val="3"/>
          <c:order val="3"/>
          <c:tx>
            <c:strRef>
              <c:f>'по годам_графики'!$B$403</c:f>
              <c:strCache>
                <c:ptCount val="1"/>
                <c:pt idx="0">
                  <c:v>по меньшей части учебных дисциплин</c:v>
                </c:pt>
              </c:strCache>
            </c:strRef>
          </c:tx>
          <c:dLbls>
            <c:dLbl>
              <c:idx val="0"/>
              <c:layout>
                <c:manualLayout>
                  <c:x val="-6.6028039459537294E-2"/>
                  <c:y val="4.250101274500640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459517190161517E-2"/>
                  <c:y val="5.48767379884223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755890208146321E-3"/>
                  <c:y val="6.1567755604344576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7</a:t>
                    </a:r>
                    <a:r>
                      <a:rPr lang="en-US" b="1"/>
                      <a:t>,1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12E-3"/>
                  <c:y val="-5.39672541999321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годам_графики'!$C$399:$G$399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'по годам_графики'!$C$403:$G$403</c:f>
              <c:numCache>
                <c:formatCode>####.0</c:formatCode>
                <c:ptCount val="5"/>
                <c:pt idx="0" formatCode="General">
                  <c:v>11.4</c:v>
                </c:pt>
                <c:pt idx="1">
                  <c:v>9.5617529880478092</c:v>
                </c:pt>
                <c:pt idx="2" formatCode="General">
                  <c:v>13.3</c:v>
                </c:pt>
                <c:pt idx="3" formatCode="###0.0">
                  <c:v>4</c:v>
                </c:pt>
                <c:pt idx="4" formatCode="General">
                  <c:v>7.1</c:v>
                </c:pt>
              </c:numCache>
            </c:numRef>
          </c:val>
        </c:ser>
        <c:ser>
          <c:idx val="4"/>
          <c:order val="4"/>
          <c:tx>
            <c:strRef>
              <c:f>'по годам_графики'!$B$404</c:f>
              <c:strCache>
                <c:ptCount val="1"/>
                <c:pt idx="0">
                  <c:v>нет, практически ни по каким учебным дисциплинам</c:v>
                </c:pt>
              </c:strCache>
            </c:strRef>
          </c:tx>
          <c:cat>
            <c:strRef>
              <c:f>'по годам_графики'!$C$399:$G$399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'по годам_графики'!$C$404:$G$404</c:f>
              <c:numCache>
                <c:formatCode>####.0</c:formatCode>
                <c:ptCount val="5"/>
                <c:pt idx="0" formatCode="General">
                  <c:v>13.6</c:v>
                </c:pt>
                <c:pt idx="1">
                  <c:v>7.9681274900398424</c:v>
                </c:pt>
                <c:pt idx="2" formatCode="General">
                  <c:v>10.6</c:v>
                </c:pt>
                <c:pt idx="3" formatCode="###0.0">
                  <c:v>1.8181818181818181</c:v>
                </c:pt>
                <c:pt idx="4" formatCode="General">
                  <c:v>4.3</c:v>
                </c:pt>
              </c:numCache>
            </c:numRef>
          </c:val>
        </c:ser>
        <c:ser>
          <c:idx val="5"/>
          <c:order val="5"/>
          <c:tx>
            <c:strRef>
              <c:f>'по годам_графики'!$B$405</c:f>
              <c:strCache>
                <c:ptCount val="1"/>
                <c:pt idx="0">
                  <c:v>затрудняюсь ответить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-2.057877674565819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3648792975403941E-3"/>
                  <c:y val="4.45873496155927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/>
                      <a:t>5</a:t>
                    </a:r>
                    <a:r>
                      <a:rPr lang="en-US" b="1"/>
                      <a:t>,7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годам_графики'!$C$399:$G$399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'по годам_графики'!$C$405:$G$405</c:f>
              <c:numCache>
                <c:formatCode>####.0</c:formatCode>
                <c:ptCount val="5"/>
                <c:pt idx="0" formatCode="General">
                  <c:v>8.1</c:v>
                </c:pt>
                <c:pt idx="1">
                  <c:v>16.733067729083711</c:v>
                </c:pt>
                <c:pt idx="2" formatCode="General">
                  <c:v>14.7</c:v>
                </c:pt>
                <c:pt idx="3" formatCode="###0.0">
                  <c:v>2.9090909090909087</c:v>
                </c:pt>
                <c:pt idx="4" formatCode="General">
                  <c:v>5.7</c:v>
                </c:pt>
              </c:numCache>
            </c:numRef>
          </c:val>
        </c:ser>
        <c:marker val="1"/>
        <c:axId val="65878272"/>
        <c:axId val="67155072"/>
      </c:lineChart>
      <c:catAx>
        <c:axId val="6587827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7155072"/>
        <c:crosses val="autoZero"/>
        <c:auto val="1"/>
        <c:lblAlgn val="ctr"/>
        <c:lblOffset val="100"/>
      </c:catAx>
      <c:valAx>
        <c:axId val="671550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5878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876120876838013"/>
          <c:y val="3.2753448290514756E-2"/>
          <c:w val="0.26034302886462396"/>
          <c:h val="0.9369758159325332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0919026423736994E-2"/>
          <c:y val="1.8296457283478243E-2"/>
          <c:w val="0.70303312301466636"/>
          <c:h val="0.86932912989960576"/>
        </c:manualLayout>
      </c:layout>
      <c:lineChart>
        <c:grouping val="standard"/>
        <c:ser>
          <c:idx val="0"/>
          <c:order val="0"/>
          <c:tx>
            <c:strRef>
              <c:f>'[Диаграмма в Microsoft Office Word]по годам_графики'!$B$417</c:f>
              <c:strCache>
                <c:ptCount val="1"/>
                <c:pt idx="0">
                  <c:v>все понятно</c:v>
                </c:pt>
              </c:strCache>
            </c:strRef>
          </c:tx>
          <c:dLbls>
            <c:dLbl>
              <c:idx val="0"/>
              <c:layout>
                <c:manualLayout>
                  <c:x val="-1.6134649731999656E-2"/>
                  <c:y val="4.777776941771317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/>
                      <a:t>5</a:t>
                    </a:r>
                    <a:r>
                      <a:rPr lang="en-US" b="1"/>
                      <a:t>4,3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Word]по годам_графики'!$C$416:$G$416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'[Диаграмма в Microsoft Office Word]по годам_графики'!$C$417:$G$417</c:f>
              <c:numCache>
                <c:formatCode>0.0</c:formatCode>
                <c:ptCount val="5"/>
                <c:pt idx="0">
                  <c:v>35.700000000000003</c:v>
                </c:pt>
                <c:pt idx="1">
                  <c:v>40.239043824701213</c:v>
                </c:pt>
                <c:pt idx="2">
                  <c:v>34.800000000000004</c:v>
                </c:pt>
                <c:pt idx="3" formatCode="###0.0">
                  <c:v>56.363636363636225</c:v>
                </c:pt>
                <c:pt idx="4">
                  <c:v>54.3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Word]по годам_графики'!$B$418</c:f>
              <c:strCache>
                <c:ptCount val="1"/>
                <c:pt idx="0">
                  <c:v>понятно, но не все</c:v>
                </c:pt>
              </c:strCache>
            </c:strRef>
          </c:tx>
          <c:dLbls>
            <c:dLbl>
              <c:idx val="0"/>
              <c:layout>
                <c:manualLayout>
                  <c:x val="-2.9964349502285076E-2"/>
                  <c:y val="-3.04040350839993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0744549655428136E-2"/>
                  <c:y val="-3.909090225085620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3049499617142366E-2"/>
                  <c:y val="-4.343433583428469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/>
                      <a:t>3</a:t>
                    </a:r>
                    <a:r>
                      <a:rPr lang="en-US" b="1"/>
                      <a:t>5,5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Word]по годам_графики'!$C$416:$G$416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'[Диаграмма в Microsoft Office Word]по годам_графики'!$C$418:$G$418</c:f>
              <c:numCache>
                <c:formatCode>0.0</c:formatCode>
                <c:ptCount val="5"/>
                <c:pt idx="0">
                  <c:v>48.4</c:v>
                </c:pt>
                <c:pt idx="1">
                  <c:v>47.808764940239051</c:v>
                </c:pt>
                <c:pt idx="2">
                  <c:v>44.4</c:v>
                </c:pt>
                <c:pt idx="3" formatCode="###0.0">
                  <c:v>34.545454545454547</c:v>
                </c:pt>
                <c:pt idx="4">
                  <c:v>35.5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Word]по годам_графики'!$B$419</c:f>
              <c:strCache>
                <c:ptCount val="1"/>
                <c:pt idx="0">
                  <c:v>я мало что в этом понял</c:v>
                </c:pt>
              </c:strCache>
            </c:strRef>
          </c:tx>
          <c:dLbls>
            <c:dLbl>
              <c:idx val="0"/>
              <c:layout>
                <c:manualLayout>
                  <c:x val="-3.5668786946684433E-3"/>
                  <c:y val="2.998180788885133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3049499617142366E-2"/>
                  <c:y val="-4.343433583428469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/>
                      <a:t>8</a:t>
                    </a:r>
                    <a:r>
                      <a:rPr lang="en-US" b="1"/>
                      <a:t>,5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12E-3"/>
                  <c:y val="4.79708926221617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Word]по годам_графики'!$C$416:$G$416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'[Диаграмма в Microsoft Office Word]по годам_графики'!$C$419:$G$419</c:f>
              <c:numCache>
                <c:formatCode>0.0</c:formatCode>
                <c:ptCount val="5"/>
                <c:pt idx="0">
                  <c:v>14</c:v>
                </c:pt>
                <c:pt idx="1">
                  <c:v>11.553784860557776</c:v>
                </c:pt>
                <c:pt idx="2">
                  <c:v>17.399999999999999</c:v>
                </c:pt>
                <c:pt idx="3" formatCode="###0.0">
                  <c:v>5.818181818181805</c:v>
                </c:pt>
                <c:pt idx="4">
                  <c:v>8.5</c:v>
                </c:pt>
              </c:numCache>
            </c:numRef>
          </c:val>
        </c:ser>
        <c:ser>
          <c:idx val="3"/>
          <c:order val="3"/>
          <c:tx>
            <c:strRef>
              <c:f>'[Диаграмма в Microsoft Office Word]по годам_графики'!$B$420</c:f>
              <c:strCache>
                <c:ptCount val="1"/>
                <c:pt idx="0">
                  <c:v>я с этим не разбирался</c:v>
                </c:pt>
              </c:strCache>
            </c:strRef>
          </c:tx>
          <c:dLbls>
            <c:dLbl>
              <c:idx val="0"/>
              <c:layout>
                <c:manualLayout>
                  <c:x val="-2.5354449578856603E-2"/>
                  <c:y val="-4.777776941771317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0744549655428136E-2"/>
                  <c:y val="-3.909090225085620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4574249425713646E-2"/>
                  <c:y val="-4.343433583428469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6098999234284732E-3"/>
                  <c:y val="-3.040403508399934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7558195902960522E-3"/>
                  <c:y val="-1.149197285593412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,8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12E-3"/>
                  <c:y val="-5.39672541999321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Word]по годам_графики'!$C$416:$G$416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'[Диаграмма в Microsoft Office Word]по годам_графики'!$C$420:$G$420</c:f>
              <c:numCache>
                <c:formatCode>0.0</c:formatCode>
                <c:ptCount val="5"/>
                <c:pt idx="0">
                  <c:v>1.9000000000000001</c:v>
                </c:pt>
                <c:pt idx="1">
                  <c:v>0.39840637450199268</c:v>
                </c:pt>
                <c:pt idx="2">
                  <c:v>3.4</c:v>
                </c:pt>
                <c:pt idx="3" formatCode="###0.0">
                  <c:v>3.2727272727272809</c:v>
                </c:pt>
                <c:pt idx="4">
                  <c:v>1.8</c:v>
                </c:pt>
              </c:numCache>
            </c:numRef>
          </c:val>
        </c:ser>
        <c:marker val="1"/>
        <c:axId val="65734144"/>
        <c:axId val="67162496"/>
      </c:lineChart>
      <c:catAx>
        <c:axId val="6573414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7162496"/>
        <c:crosses val="autoZero"/>
        <c:auto val="1"/>
        <c:lblAlgn val="ctr"/>
        <c:lblOffset val="100"/>
      </c:catAx>
      <c:valAx>
        <c:axId val="6716249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5734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544699007718275"/>
          <c:y val="5.3201589354688897E-2"/>
          <c:w val="0.24202897425965736"/>
          <c:h val="0.877303341492419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0919026423736994E-2"/>
          <c:y val="1.8296457283478243E-2"/>
          <c:w val="0.71376415826292527"/>
          <c:h val="0.9216555390816894"/>
        </c:manualLayout>
      </c:layout>
      <c:lineChart>
        <c:grouping val="standard"/>
        <c:ser>
          <c:idx val="0"/>
          <c:order val="0"/>
          <c:tx>
            <c:strRef>
              <c:f>'[Диаграмма в Microsoft Office Word]по годам_графики'!$B$449</c:f>
              <c:strCache>
                <c:ptCount val="1"/>
                <c:pt idx="0">
                  <c:v>да, почти по всем учебным дисциплинам</c:v>
                </c:pt>
              </c:strCache>
            </c:strRef>
          </c:tx>
          <c:dLbls>
            <c:dLbl>
              <c:idx val="4"/>
              <c:layout>
                <c:manualLayout>
                  <c:x val="-8.9924061961927405E-3"/>
                  <c:y val="3.341103664756640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7,7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Word]по годам_графики'!$C$448:$G$448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'[Диаграмма в Microsoft Office Word]по годам_графики'!$C$449:$G$449</c:f>
              <c:numCache>
                <c:formatCode>0.0</c:formatCode>
                <c:ptCount val="5"/>
                <c:pt idx="0">
                  <c:v>26</c:v>
                </c:pt>
                <c:pt idx="1">
                  <c:v>29.083665338645417</c:v>
                </c:pt>
                <c:pt idx="2">
                  <c:v>22.5</c:v>
                </c:pt>
                <c:pt idx="3" formatCode="###0.0">
                  <c:v>14.909090909090922</c:v>
                </c:pt>
                <c:pt idx="4">
                  <c:v>17.7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Word]по годам_графики'!$B$450</c:f>
              <c:strCache>
                <c:ptCount val="1"/>
                <c:pt idx="0">
                  <c:v>да, по большинству учебных дисциплин</c:v>
                </c:pt>
              </c:strCache>
            </c:strRef>
          </c:tx>
          <c:dLbls>
            <c:dLbl>
              <c:idx val="4"/>
              <c:layout>
                <c:manualLayout>
                  <c:x val="-1.5736710843337241E-2"/>
                  <c:y val="-3.062678359360253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9,5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Word]по годам_графики'!$C$448:$G$448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'[Диаграмма в Microsoft Office Word]по годам_графики'!$C$450:$G$450</c:f>
              <c:numCache>
                <c:formatCode>0.0</c:formatCode>
                <c:ptCount val="5"/>
                <c:pt idx="0">
                  <c:v>29.5</c:v>
                </c:pt>
                <c:pt idx="1">
                  <c:v>34.262948207171441</c:v>
                </c:pt>
                <c:pt idx="2">
                  <c:v>25.6</c:v>
                </c:pt>
                <c:pt idx="3" formatCode="###0.0">
                  <c:v>18.545454545454547</c:v>
                </c:pt>
                <c:pt idx="4">
                  <c:v>19.5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Word]по годам_графики'!$B$451</c:f>
              <c:strCache>
                <c:ptCount val="1"/>
                <c:pt idx="0">
                  <c:v>по половине учебных дисциплин</c:v>
                </c:pt>
              </c:strCache>
            </c:strRef>
          </c:tx>
          <c:dLbls>
            <c:dLbl>
              <c:idx val="0"/>
              <c:layout>
                <c:manualLayout>
                  <c:x val="-4.8528900761539887E-2"/>
                  <c:y val="-1.735050040919750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6993898439761026E-3"/>
                  <c:y val="-1.4930555283418015E-2"/>
                </c:manualLayout>
              </c:layout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/>
                      <a:t>9</a:t>
                    </a:r>
                    <a:r>
                      <a:rPr lang="en-US" b="1"/>
                      <a:t>,6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12E-3"/>
                  <c:y val="4.79708926221617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Word]по годам_графики'!$C$448:$G$448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'[Диаграмма в Microsoft Office Word]по годам_графики'!$C$451:$G$451</c:f>
              <c:numCache>
                <c:formatCode>0.0</c:formatCode>
                <c:ptCount val="5"/>
                <c:pt idx="0">
                  <c:v>16.899999999999999</c:v>
                </c:pt>
                <c:pt idx="1">
                  <c:v>13.545816733067729</c:v>
                </c:pt>
                <c:pt idx="2">
                  <c:v>20.8</c:v>
                </c:pt>
                <c:pt idx="3" formatCode="###0.0">
                  <c:v>10.909090909090922</c:v>
                </c:pt>
                <c:pt idx="4">
                  <c:v>9.6</c:v>
                </c:pt>
              </c:numCache>
            </c:numRef>
          </c:val>
        </c:ser>
        <c:ser>
          <c:idx val="3"/>
          <c:order val="3"/>
          <c:tx>
            <c:strRef>
              <c:f>'[Диаграмма в Microsoft Office Word]по годам_графики'!$B$452</c:f>
              <c:strCache>
                <c:ptCount val="1"/>
                <c:pt idx="0">
                  <c:v>по меньшей части учебных дисциплин</c:v>
                </c:pt>
              </c:strCache>
            </c:strRef>
          </c:tx>
          <c:dLbls>
            <c:dLbl>
              <c:idx val="4"/>
              <c:layout>
                <c:manualLayout>
                  <c:x val="-4.7558853793919099E-3"/>
                  <c:y val="5.9931595067882074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8,8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12E-3"/>
                  <c:y val="-5.39672541999321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Word]по годам_графики'!$C$448:$G$448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'[Диаграмма в Microsoft Office Word]по годам_графики'!$C$452:$G$452</c:f>
              <c:numCache>
                <c:formatCode>0.0</c:formatCode>
                <c:ptCount val="5"/>
                <c:pt idx="0">
                  <c:v>12</c:v>
                </c:pt>
                <c:pt idx="1">
                  <c:v>9.1633466135458228</c:v>
                </c:pt>
                <c:pt idx="2">
                  <c:v>12.3</c:v>
                </c:pt>
                <c:pt idx="3" formatCode="###0.0">
                  <c:v>22.545454545454547</c:v>
                </c:pt>
                <c:pt idx="4">
                  <c:v>18.8</c:v>
                </c:pt>
              </c:numCache>
            </c:numRef>
          </c:val>
        </c:ser>
        <c:ser>
          <c:idx val="4"/>
          <c:order val="4"/>
          <c:tx>
            <c:strRef>
              <c:f>'[Диаграмма в Microsoft Office Word]по годам_графики'!$B$453</c:f>
              <c:strCache>
                <c:ptCount val="1"/>
                <c:pt idx="0">
                  <c:v>только по отдельным учебным дисциплинам</c:v>
                </c:pt>
              </c:strCache>
            </c:strRef>
          </c:tx>
          <c:dLbls>
            <c:dLbl>
              <c:idx val="0"/>
              <c:layout>
                <c:manualLayout>
                  <c:x val="-7.1939249569541661E-2"/>
                  <c:y val="-1.606075547089284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797340218240193E-17"/>
                  <c:y val="-2.698362709996604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219633906385665E-2"/>
                  <c:y val="-1.2442129402848338E-2"/>
                </c:manualLayout>
              </c:layout>
              <c:showVal val="1"/>
            </c:dLbl>
            <c:dLbl>
              <c:idx val="3"/>
              <c:layout>
                <c:manualLayout>
                  <c:x val="-4.9818391674615457E-2"/>
                  <c:y val="-2.176530107601886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2610768123194611E-2"/>
                  <c:y val="-3.063314133679661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2</a:t>
                    </a:r>
                    <a:r>
                      <a:rPr lang="en-US" b="1"/>
                      <a:t>7,0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Word]по годам_графики'!$C$448:$G$448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'[Диаграмма в Microsoft Office Word]по годам_графики'!$C$453:$G$453</c:f>
              <c:numCache>
                <c:formatCode>0.0</c:formatCode>
                <c:ptCount val="5"/>
                <c:pt idx="0">
                  <c:v>14.6</c:v>
                </c:pt>
                <c:pt idx="1">
                  <c:v>9.9601593625498008</c:v>
                </c:pt>
                <c:pt idx="2">
                  <c:v>15.4</c:v>
                </c:pt>
                <c:pt idx="3" formatCode="###0.0">
                  <c:v>26.90909090909091</c:v>
                </c:pt>
                <c:pt idx="4">
                  <c:v>27</c:v>
                </c:pt>
              </c:numCache>
            </c:numRef>
          </c:val>
        </c:ser>
        <c:ser>
          <c:idx val="5"/>
          <c:order val="5"/>
          <c:tx>
            <c:strRef>
              <c:f>'[Диаграмма в Microsoft Office Word]по годам_графики'!$B$454</c:f>
              <c:strCache>
                <c:ptCount val="1"/>
                <c:pt idx="0">
                  <c:v>я этого не отслеживал</c:v>
                </c:pt>
              </c:strCache>
            </c:strRef>
          </c:tx>
          <c:dLbls>
            <c:dLbl>
              <c:idx val="1"/>
              <c:layout>
                <c:manualLayout>
                  <c:x val="-3.0447864453916389E-2"/>
                  <c:y val="-2.4884258805696655E-2"/>
                </c:manualLayout>
              </c:layout>
              <c:showVal val="1"/>
            </c:dLbl>
            <c:dLbl>
              <c:idx val="3"/>
              <c:layout>
                <c:manualLayout>
                  <c:x val="-2.8273016992922353E-2"/>
                  <c:y val="-2.4884258805696752E-2"/>
                </c:manualLayout>
              </c:layout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/>
                      <a:t>7</a:t>
                    </a:r>
                    <a:r>
                      <a:rPr lang="en-US" b="1"/>
                      <a:t>,4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Word]по годам_графики'!$C$448:$G$448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'[Диаграмма в Microsoft Office Word]по годам_графики'!$C$454:$G$454</c:f>
              <c:numCache>
                <c:formatCode>0.0</c:formatCode>
                <c:ptCount val="5"/>
                <c:pt idx="0">
                  <c:v>1</c:v>
                </c:pt>
                <c:pt idx="1">
                  <c:v>3.9840637450199212</c:v>
                </c:pt>
                <c:pt idx="2">
                  <c:v>3.4</c:v>
                </c:pt>
                <c:pt idx="3" formatCode="###0.0">
                  <c:v>6.1818181818181834</c:v>
                </c:pt>
                <c:pt idx="4">
                  <c:v>7.4</c:v>
                </c:pt>
              </c:numCache>
            </c:numRef>
          </c:val>
        </c:ser>
        <c:marker val="1"/>
        <c:axId val="76891264"/>
        <c:axId val="77497856"/>
      </c:lineChart>
      <c:catAx>
        <c:axId val="7689126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7497856"/>
        <c:crosses val="autoZero"/>
        <c:auto val="1"/>
        <c:lblAlgn val="ctr"/>
        <c:lblOffset val="100"/>
      </c:catAx>
      <c:valAx>
        <c:axId val="7749785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76891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364349316378321"/>
          <c:y val="6.4227237141848248E-2"/>
          <c:w val="0.24371893560096236"/>
          <c:h val="0.877303341492419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0919026423736994E-2"/>
          <c:y val="1.8296457283478243E-2"/>
          <c:w val="0.68238988607797668"/>
          <c:h val="0.9216555390816894"/>
        </c:manualLayout>
      </c:layout>
      <c:lineChart>
        <c:grouping val="standard"/>
        <c:ser>
          <c:idx val="0"/>
          <c:order val="0"/>
          <c:tx>
            <c:strRef>
              <c:f>'[Диаграмма в Microsoft Office Word]по годам_графики'!$B$477</c:f>
              <c:strCache>
                <c:ptCount val="1"/>
                <c:pt idx="0">
                  <c:v>конечно, нужно</c:v>
                </c:pt>
              </c:strCache>
            </c:strRef>
          </c:tx>
          <c:dLbls>
            <c:dLbl>
              <c:idx val="0"/>
              <c:layout>
                <c:manualLayout>
                  <c:x val="-4.0288795460186086E-2"/>
                  <c:y val="-4.118773759973432E-2"/>
                </c:manualLayout>
              </c:layout>
              <c:showVal val="1"/>
            </c:dLbl>
            <c:dLbl>
              <c:idx val="1"/>
              <c:layout>
                <c:manualLayout>
                  <c:x val="-2.1329362302451482E-2"/>
                  <c:y val="-3.7068963839760889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8831416319814049E-2"/>
                </c:manualLayout>
              </c:layout>
              <c:showVal val="1"/>
            </c:dLbl>
            <c:dLbl>
              <c:idx val="3"/>
              <c:layout>
                <c:manualLayout>
                  <c:x val="-1.1849645723584153E-2"/>
                  <c:y val="-3.2950190079787459E-2"/>
                </c:manualLayout>
              </c:layout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/>
                      <a:t>7</a:t>
                    </a:r>
                    <a:r>
                      <a:rPr lang="en-US" b="1"/>
                      <a:t>0,6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Word]по годам_графики'!$C$476:$G$476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'[Диаграмма в Microsoft Office Word]по годам_графики'!$C$477:$G$477</c:f>
              <c:numCache>
                <c:formatCode>0.0</c:formatCode>
                <c:ptCount val="5"/>
                <c:pt idx="0">
                  <c:v>88.6</c:v>
                </c:pt>
                <c:pt idx="1">
                  <c:v>87.649402390438055</c:v>
                </c:pt>
                <c:pt idx="2">
                  <c:v>81.599999999999994</c:v>
                </c:pt>
                <c:pt idx="3" formatCode="###0.0">
                  <c:v>72</c:v>
                </c:pt>
                <c:pt idx="4" formatCode="General">
                  <c:v>70.599999999999994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Word]по годам_графики'!$B$478</c:f>
              <c:strCache>
                <c:ptCount val="1"/>
                <c:pt idx="0">
                  <c:v>скорее нужно, чем не нужно</c:v>
                </c:pt>
              </c:strCache>
            </c:strRef>
          </c:tx>
          <c:dLbls>
            <c:dLbl>
              <c:idx val="0"/>
              <c:layout>
                <c:manualLayout>
                  <c:x val="-2.1157022590535809E-2"/>
                  <c:y val="-6.056782735572717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446278238169918E-2"/>
                  <c:y val="-5.38380687606460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972448669925884E-2"/>
                  <c:y val="-4.71083101655653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173553388580392E-2"/>
                  <c:y val="-5.047318946310568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8,8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Word]по годам_графики'!$C$476:$G$476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'[Диаграмма в Microsoft Office Word]по годам_графики'!$C$478:$G$478</c:f>
              <c:numCache>
                <c:formatCode>0.0</c:formatCode>
                <c:ptCount val="5"/>
                <c:pt idx="0">
                  <c:v>8.4</c:v>
                </c:pt>
                <c:pt idx="1">
                  <c:v>8.764940239043824</c:v>
                </c:pt>
                <c:pt idx="2">
                  <c:v>11.9</c:v>
                </c:pt>
                <c:pt idx="3" formatCode="###0.0">
                  <c:v>18.181818181818237</c:v>
                </c:pt>
                <c:pt idx="4" formatCode="General">
                  <c:v>18.8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Word]по годам_графики'!$B$479</c:f>
              <c:strCache>
                <c:ptCount val="1"/>
                <c:pt idx="0">
                  <c:v>нейтральное отношение</c:v>
                </c:pt>
              </c:strCache>
            </c:strRef>
          </c:tx>
          <c:dLbls>
            <c:dLbl>
              <c:idx val="0"/>
              <c:layout>
                <c:manualLayout>
                  <c:x val="-1.8037611188899726E-3"/>
                  <c:y val="-2.049132006864369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630852158779846E-2"/>
                  <c:y val="-3.36487929754038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578511295268015E-2"/>
                  <c:y val="-6.056782735572717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1157022590535809E-2"/>
                  <c:y val="-3.701367227294440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1659751913530561E-2"/>
                  <c:y val="-2.662774443236029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8</a:t>
                    </a:r>
                    <a:r>
                      <a:rPr lang="en-US" b="1"/>
                      <a:t>,2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12E-3"/>
                  <c:y val="4.79708926221617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Word]по годам_графики'!$C$476:$G$476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'[Диаграмма в Microsoft Office Word]по годам_графики'!$C$479:$G$479</c:f>
              <c:numCache>
                <c:formatCode>0.0</c:formatCode>
                <c:ptCount val="5"/>
                <c:pt idx="0">
                  <c:v>2.9</c:v>
                </c:pt>
                <c:pt idx="1">
                  <c:v>1.9920318725099602</c:v>
                </c:pt>
                <c:pt idx="2">
                  <c:v>3.1</c:v>
                </c:pt>
                <c:pt idx="3" formatCode="###0.0">
                  <c:v>8.3636363636363882</c:v>
                </c:pt>
                <c:pt idx="4" formatCode="General">
                  <c:v>8.2000000000000011</c:v>
                </c:pt>
              </c:numCache>
            </c:numRef>
          </c:val>
        </c:ser>
        <c:ser>
          <c:idx val="3"/>
          <c:order val="3"/>
          <c:tx>
            <c:strRef>
              <c:f>'[Диаграмма в Microsoft Office Word]по годам_графики'!$B$480</c:f>
              <c:strCache>
                <c:ptCount val="1"/>
                <c:pt idx="0">
                  <c:v>скорее не нужно, чем нужно</c:v>
                </c:pt>
              </c:strCache>
            </c:strRef>
          </c:tx>
          <c:dLbls>
            <c:dLbl>
              <c:idx val="0"/>
              <c:layout>
                <c:manualLayout>
                  <c:x val="-1.7630852158779845E-3"/>
                  <c:y val="3.3648792975403941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8154260793900496E-3"/>
                  <c:y val="-3.3648792975403941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4.374343086802519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2399576943804601E-3"/>
                  <c:y val="-3.110653703637699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,8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12E-3"/>
                  <c:y val="-5.39672541999321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Word]по годам_графики'!$C$476:$G$476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'[Диаграмма в Microsoft Office Word]по годам_графики'!$C$480:$G$480</c:f>
              <c:numCache>
                <c:formatCode>0.0</c:formatCode>
                <c:ptCount val="5"/>
                <c:pt idx="0">
                  <c:v>0</c:v>
                </c:pt>
                <c:pt idx="1">
                  <c:v>0.79681274900398358</c:v>
                </c:pt>
                <c:pt idx="2">
                  <c:v>1.4</c:v>
                </c:pt>
                <c:pt idx="3" formatCode="###0.0">
                  <c:v>1.0909090909090884</c:v>
                </c:pt>
                <c:pt idx="4" formatCode="General">
                  <c:v>1.8</c:v>
                </c:pt>
              </c:numCache>
            </c:numRef>
          </c:val>
        </c:ser>
        <c:ser>
          <c:idx val="4"/>
          <c:order val="4"/>
          <c:tx>
            <c:strRef>
              <c:f>'[Диаграмма в Microsoft Office Word]по годам_графики'!$B$481</c:f>
              <c:strCache>
                <c:ptCount val="1"/>
                <c:pt idx="0">
                  <c:v>мне этого не нужно</c:v>
                </c:pt>
              </c:strCache>
            </c:strRef>
          </c:tx>
          <c:dLbls>
            <c:dLbl>
              <c:idx val="0"/>
              <c:layout>
                <c:manualLayout>
                  <c:x val="-4.9366386044584036E-2"/>
                  <c:y val="-4.344165153574946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1129471260461495E-2"/>
                  <c:y val="3.3002312228475063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8154260793900496E-3"/>
                  <c:y val="-3.36487929754038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779438317144881E-3"/>
                  <c:y val="-4.033615939035807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949946613025699E-3"/>
                  <c:y val="1.3285417371173685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0</a:t>
                    </a:r>
                    <a:r>
                      <a:rPr lang="en-US" b="1"/>
                      <a:t>,7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Word]по годам_графики'!$C$476:$G$476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'[Диаграмма в Microsoft Office Word]по годам_графики'!$C$481:$G$481</c:f>
              <c:numCache>
                <c:formatCode>0.0</c:formatCode>
                <c:ptCount val="5"/>
                <c:pt idx="0">
                  <c:v>0</c:v>
                </c:pt>
                <c:pt idx="1">
                  <c:v>0.79681274900398358</c:v>
                </c:pt>
                <c:pt idx="2">
                  <c:v>2</c:v>
                </c:pt>
                <c:pt idx="3" formatCode="General">
                  <c:v>0.4</c:v>
                </c:pt>
                <c:pt idx="4" formatCode="General">
                  <c:v>0.70000000000000062</c:v>
                </c:pt>
              </c:numCache>
            </c:numRef>
          </c:val>
        </c:ser>
        <c:marker val="1"/>
        <c:axId val="66750720"/>
        <c:axId val="66777856"/>
      </c:lineChart>
      <c:catAx>
        <c:axId val="66750720"/>
        <c:scaling>
          <c:orientation val="minMax"/>
        </c:scaling>
        <c:axPos val="b"/>
        <c:numFmt formatCode="General" sourceLinked="0"/>
        <c:tickLblPos val="nextTo"/>
        <c:crossAx val="66777856"/>
        <c:crosses val="autoZero"/>
        <c:auto val="1"/>
        <c:lblAlgn val="ctr"/>
        <c:lblOffset val="100"/>
      </c:catAx>
      <c:valAx>
        <c:axId val="66777856"/>
        <c:scaling>
          <c:orientation val="minMax"/>
        </c:scaling>
        <c:axPos val="l"/>
        <c:majorGridlines/>
        <c:numFmt formatCode="0.0" sourceLinked="1"/>
        <c:tickLblPos val="nextTo"/>
        <c:crossAx val="66750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120237748768171"/>
          <c:y val="5.4225349792414307E-2"/>
          <c:w val="0.24632777490619409"/>
          <c:h val="0.877303341492419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0919026423736994E-2"/>
          <c:y val="1.8296457283478243E-2"/>
          <c:w val="0.68629158779422683"/>
          <c:h val="0.9216555390816894"/>
        </c:manualLayout>
      </c:layout>
      <c:lineChart>
        <c:grouping val="standard"/>
        <c:ser>
          <c:idx val="0"/>
          <c:order val="0"/>
          <c:tx>
            <c:strRef>
              <c:f>'[Диаграмма в Microsoft Office Word]по годам_графики'!$B$498</c:f>
              <c:strCache>
                <c:ptCount val="1"/>
                <c:pt idx="0">
                  <c:v>нет, практически ни по каким учебным дисциплинам</c:v>
                </c:pt>
              </c:strCache>
            </c:strRef>
          </c:tx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/>
                      <a:t>4</a:t>
                    </a:r>
                    <a:r>
                      <a:rPr lang="en-US" b="1"/>
                      <a:t>8,9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Word]по годам_графики'!$C$497:$G$497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'[Диаграмма в Microsoft Office Word]по годам_графики'!$C$498:$G$498</c:f>
              <c:numCache>
                <c:formatCode>####.0</c:formatCode>
                <c:ptCount val="5"/>
                <c:pt idx="0" formatCode="0.0">
                  <c:v>40.300000000000004</c:v>
                </c:pt>
                <c:pt idx="1">
                  <c:v>45.816733067729075</c:v>
                </c:pt>
                <c:pt idx="2" formatCode="0.0">
                  <c:v>50.5</c:v>
                </c:pt>
                <c:pt idx="3" formatCode="###0.0">
                  <c:v>55.636363636363626</c:v>
                </c:pt>
                <c:pt idx="4" formatCode="General">
                  <c:v>48.9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Word]по годам_графики'!$B$499</c:f>
              <c:strCache>
                <c:ptCount val="1"/>
                <c:pt idx="0">
                  <c:v>по меньшей части учебных дисциплин</c:v>
                </c:pt>
              </c:strCache>
            </c:strRef>
          </c:tx>
          <c:dLbls>
            <c:dLbl>
              <c:idx val="3"/>
              <c:layout>
                <c:manualLayout>
                  <c:x val="-3.0955132989553855E-2"/>
                  <c:y val="-4.208069808590182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1055404639126371E-2"/>
                  <c:y val="-2.265883743087023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5,6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Word]по годам_графики'!$C$497:$G$497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'[Диаграмма в Microsoft Office Word]по годам_графики'!$C$499:$G$499</c:f>
              <c:numCache>
                <c:formatCode>####.0</c:formatCode>
                <c:ptCount val="5"/>
                <c:pt idx="0" formatCode="0.0">
                  <c:v>10.7</c:v>
                </c:pt>
                <c:pt idx="1">
                  <c:v>8.366533864541859</c:v>
                </c:pt>
                <c:pt idx="2" formatCode="0.0">
                  <c:v>10.200000000000001</c:v>
                </c:pt>
                <c:pt idx="3" formatCode="###0.0">
                  <c:v>14.181818181818143</c:v>
                </c:pt>
                <c:pt idx="4" formatCode="General">
                  <c:v>15.6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Word]по годам_графики'!$B$500</c:f>
              <c:strCache>
                <c:ptCount val="1"/>
                <c:pt idx="0">
                  <c:v>по половине учебных дисциплин</c:v>
                </c:pt>
              </c:strCache>
            </c:strRef>
          </c:tx>
          <c:dLbls>
            <c:dLbl>
              <c:idx val="0"/>
              <c:layout>
                <c:manualLayout>
                  <c:x val="-6.8718614834096345E-2"/>
                  <c:y val="-1.965733772888226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0404045482263289E-2"/>
                  <c:y val="4.3434342200567445E-2"/>
                </c:manualLayout>
              </c:layout>
              <c:showVal val="1"/>
            </c:dLbl>
            <c:dLbl>
              <c:idx val="3"/>
              <c:layout>
                <c:manualLayout>
                  <c:x val="-8.6868701377895031E-3"/>
                  <c:y val="-1.5512265071631242E-2"/>
                </c:manualLayout>
              </c:layout>
              <c:showVal val="1"/>
            </c:dLbl>
            <c:dLbl>
              <c:idx val="4"/>
              <c:layout>
                <c:manualLayout>
                  <c:x val="-6.6332427834758347E-3"/>
                  <c:y val="4.8554651637578904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0,3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12E-3"/>
                  <c:y val="4.79708926221617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Word]по годам_графики'!$C$497:$G$497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'[Диаграмма в Microsoft Office Word]по годам_графики'!$C$500:$G$500</c:f>
              <c:numCache>
                <c:formatCode>####.0</c:formatCode>
                <c:ptCount val="5"/>
                <c:pt idx="0" formatCode="0.0">
                  <c:v>11.7</c:v>
                </c:pt>
                <c:pt idx="1">
                  <c:v>13.14741035856575</c:v>
                </c:pt>
                <c:pt idx="2" formatCode="0.0">
                  <c:v>7.8</c:v>
                </c:pt>
                <c:pt idx="3" formatCode="###0.0">
                  <c:v>12</c:v>
                </c:pt>
                <c:pt idx="4" formatCode="General">
                  <c:v>10.3</c:v>
                </c:pt>
              </c:numCache>
            </c:numRef>
          </c:val>
        </c:ser>
        <c:ser>
          <c:idx val="3"/>
          <c:order val="3"/>
          <c:tx>
            <c:strRef>
              <c:f>'[Диаграмма в Microsoft Office Word]по годам_графики'!$B$501</c:f>
              <c:strCache>
                <c:ptCount val="1"/>
                <c:pt idx="0">
                  <c:v>да, по большинству учебных дисциплин</c:v>
                </c:pt>
              </c:strCache>
            </c:strRef>
          </c:tx>
          <c:dLbls>
            <c:dLbl>
              <c:idx val="0"/>
              <c:layout>
                <c:manualLayout>
                  <c:x val="-3.4747480551157971E-2"/>
                  <c:y val="-3.1024530143262487E-2"/>
                </c:manualLayout>
              </c:layout>
              <c:showVal val="1"/>
            </c:dLbl>
            <c:dLbl>
              <c:idx val="1"/>
              <c:layout>
                <c:manualLayout>
                  <c:x val="-4.1262633154500142E-2"/>
                  <c:y val="-2.481962411460999E-2"/>
                </c:manualLayout>
              </c:layout>
              <c:showVal val="1"/>
            </c:dLbl>
            <c:dLbl>
              <c:idx val="2"/>
              <c:layout>
                <c:manualLayout>
                  <c:x val="6.515152603342126E-3"/>
                  <c:y val="3.4126983157588733E-2"/>
                </c:manualLayout>
              </c:layout>
              <c:showVal val="1"/>
            </c:dLbl>
            <c:dLbl>
              <c:idx val="4"/>
              <c:layout>
                <c:manualLayout>
                  <c:x val="-4.7559132051498334E-3"/>
                  <c:y val="6.129100829022887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2,1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12E-3"/>
                  <c:y val="-5.39672541999321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Word]по годам_графики'!$C$497:$G$497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'[Диаграмма в Microsoft Office Word]по годам_графики'!$C$501:$G$501</c:f>
              <c:numCache>
                <c:formatCode>####.0</c:formatCode>
                <c:ptCount val="5"/>
                <c:pt idx="0" formatCode="0.0">
                  <c:v>14.9</c:v>
                </c:pt>
                <c:pt idx="1">
                  <c:v>14.741035856573705</c:v>
                </c:pt>
                <c:pt idx="2" formatCode="0.0">
                  <c:v>8.5</c:v>
                </c:pt>
                <c:pt idx="3" formatCode="###0.0">
                  <c:v>10.909090909090922</c:v>
                </c:pt>
                <c:pt idx="4" formatCode="General">
                  <c:v>12.1</c:v>
                </c:pt>
              </c:numCache>
            </c:numRef>
          </c:val>
        </c:ser>
        <c:ser>
          <c:idx val="4"/>
          <c:order val="4"/>
          <c:tx>
            <c:strRef>
              <c:f>'[Диаграмма в Microsoft Office Word]по годам_графики'!$B$502</c:f>
              <c:strCache>
                <c:ptCount val="1"/>
                <c:pt idx="0">
                  <c:v>да, почти по всем учебным дисциплинам</c:v>
                </c:pt>
              </c:strCache>
            </c:strRef>
          </c:tx>
          <c:dLbls>
            <c:dLbl>
              <c:idx val="0"/>
              <c:layout>
                <c:manualLayout>
                  <c:x val="-4.5606068223394816E-2"/>
                  <c:y val="5.2741701243546338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4.3434342200567445E-2"/>
                </c:manualLayout>
              </c:layout>
              <c:showVal val="1"/>
            </c:dLbl>
            <c:dLbl>
              <c:idx val="2"/>
              <c:layout>
                <c:manualLayout>
                  <c:x val="-3.257576301671064E-2"/>
                  <c:y val="-3.1024530143262487E-2"/>
                </c:manualLayout>
              </c:layout>
              <c:showVal val="1"/>
            </c:dLbl>
            <c:dLbl>
              <c:idx val="4"/>
              <c:layout>
                <c:manualLayout>
                  <c:x val="6.6332427834758347E-3"/>
                  <c:y val="-1.9421860655031604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3,1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в Microsoft Office Word]по годам_графики'!$C$497:$G$497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'[Диаграмма в Microsoft Office Word]по годам_графики'!$C$502:$G$502</c:f>
              <c:numCache>
                <c:formatCode>####.0</c:formatCode>
                <c:ptCount val="5"/>
                <c:pt idx="0" formatCode="0.0">
                  <c:v>11.4</c:v>
                </c:pt>
                <c:pt idx="1">
                  <c:v>8.764940239043824</c:v>
                </c:pt>
                <c:pt idx="2" formatCode="0.0">
                  <c:v>11.6</c:v>
                </c:pt>
                <c:pt idx="3" formatCode="###0.0">
                  <c:v>7.2727272727272725</c:v>
                </c:pt>
                <c:pt idx="4" formatCode="General">
                  <c:v>13.1</c:v>
                </c:pt>
              </c:numCache>
            </c:numRef>
          </c:val>
        </c:ser>
        <c:ser>
          <c:idx val="5"/>
          <c:order val="5"/>
          <c:tx>
            <c:strRef>
              <c:f>'[Диаграмма в Microsoft Office Word]по годам_графики'!$B$503</c:f>
              <c:strCache>
                <c:ptCount val="1"/>
                <c:pt idx="0">
                  <c:v>другое</c:v>
                </c:pt>
              </c:strCache>
            </c:strRef>
          </c:tx>
          <c:cat>
            <c:strRef>
              <c:f>'[Диаграмма в Microsoft Office Word]по годам_графики'!$C$497:$G$497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'[Диаграмма в Microsoft Office Word]по годам_графики'!$C$503:$G$503</c:f>
              <c:numCache>
                <c:formatCode>####.0</c:formatCode>
                <c:ptCount val="5"/>
                <c:pt idx="0" formatCode="0.0">
                  <c:v>11</c:v>
                </c:pt>
                <c:pt idx="1">
                  <c:v>9.1633466135458228</c:v>
                </c:pt>
                <c:pt idx="2" formatCode="0.0">
                  <c:v>11.3</c:v>
                </c:pt>
              </c:numCache>
            </c:numRef>
          </c:val>
        </c:ser>
        <c:marker val="1"/>
        <c:axId val="80824576"/>
        <c:axId val="81455360"/>
      </c:lineChart>
      <c:catAx>
        <c:axId val="8082457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1455360"/>
        <c:crosses val="autoZero"/>
        <c:auto val="1"/>
        <c:lblAlgn val="ctr"/>
        <c:lblOffset val="100"/>
      </c:catAx>
      <c:valAx>
        <c:axId val="8145536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80824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896878003649479"/>
          <c:y val="9.3563921625400767E-2"/>
          <c:w val="0.26927844681675184"/>
          <c:h val="0.7580280847241727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Лист2!$B$71</c:f>
              <c:strCache>
                <c:ptCount val="1"/>
                <c:pt idx="0">
                  <c:v>Мурманск</c:v>
                </c:pt>
              </c:strCache>
            </c:strRef>
          </c:tx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6</a:t>
                    </a:r>
                    <a:r>
                      <a:rPr lang="en-US" b="1"/>
                      <a:t>5,6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Лист2!$C$70:$J$70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Лист2!$C$71:$J$71</c:f>
              <c:numCache>
                <c:formatCode>0.0</c:formatCode>
                <c:ptCount val="8"/>
                <c:pt idx="0">
                  <c:v>57.1</c:v>
                </c:pt>
                <c:pt idx="1">
                  <c:v>61.8</c:v>
                </c:pt>
                <c:pt idx="2">
                  <c:v>62.756598240469323</c:v>
                </c:pt>
                <c:pt idx="3">
                  <c:v>64.3</c:v>
                </c:pt>
                <c:pt idx="4">
                  <c:v>67.3</c:v>
                </c:pt>
                <c:pt idx="5">
                  <c:v>67.132867132866721</c:v>
                </c:pt>
                <c:pt idx="6" formatCode="###0.0">
                  <c:v>62.31884057970997</c:v>
                </c:pt>
                <c:pt idx="7">
                  <c:v>65.599999999999994</c:v>
                </c:pt>
              </c:numCache>
            </c:numRef>
          </c:val>
        </c:ser>
        <c:ser>
          <c:idx val="1"/>
          <c:order val="1"/>
          <c:tx>
            <c:strRef>
              <c:f>Лист2!$B$72</c:f>
              <c:strCache>
                <c:ptCount val="1"/>
                <c:pt idx="0">
                  <c:v>Мурманская область</c:v>
                </c:pt>
              </c:strCache>
            </c:strRef>
          </c:tx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3</a:t>
                    </a:r>
                    <a:r>
                      <a:rPr lang="en-US" b="1"/>
                      <a:t>0,5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Лист2!$C$70:$J$70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Лист2!$C$72:$J$72</c:f>
              <c:numCache>
                <c:formatCode>0.0</c:formatCode>
                <c:ptCount val="8"/>
                <c:pt idx="0">
                  <c:v>42.1</c:v>
                </c:pt>
                <c:pt idx="1">
                  <c:v>37.700000000000003</c:v>
                </c:pt>
                <c:pt idx="2">
                  <c:v>35.777126099706742</c:v>
                </c:pt>
                <c:pt idx="3">
                  <c:v>34.1</c:v>
                </c:pt>
                <c:pt idx="4">
                  <c:v>31.1</c:v>
                </c:pt>
                <c:pt idx="5">
                  <c:v>29.02097902097902</c:v>
                </c:pt>
                <c:pt idx="6" formatCode="###0.0">
                  <c:v>37.681159420289852</c:v>
                </c:pt>
                <c:pt idx="7">
                  <c:v>30.5</c:v>
                </c:pt>
              </c:numCache>
            </c:numRef>
          </c:val>
        </c:ser>
        <c:ser>
          <c:idx val="2"/>
          <c:order val="2"/>
          <c:tx>
            <c:strRef>
              <c:f>Лист2!$B$73</c:f>
              <c:strCache>
                <c:ptCount val="1"/>
                <c:pt idx="0">
                  <c:v>другая область</c:v>
                </c:pt>
              </c:strCache>
            </c:strRef>
          </c:tx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,8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Лист2!$C$70:$J$70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Лист2!$C$73:$J$73</c:f>
              <c:numCache>
                <c:formatCode>0.0</c:formatCode>
                <c:ptCount val="8"/>
                <c:pt idx="0">
                  <c:v>0.8</c:v>
                </c:pt>
                <c:pt idx="1">
                  <c:v>0.5</c:v>
                </c:pt>
                <c:pt idx="2">
                  <c:v>1.466275659824047</c:v>
                </c:pt>
                <c:pt idx="3">
                  <c:v>1.6</c:v>
                </c:pt>
                <c:pt idx="4">
                  <c:v>1.6</c:v>
                </c:pt>
                <c:pt idx="5">
                  <c:v>3.8461538461538463</c:v>
                </c:pt>
                <c:pt idx="6">
                  <c:v>0</c:v>
                </c:pt>
                <c:pt idx="7">
                  <c:v>1.8</c:v>
                </c:pt>
              </c:numCache>
            </c:numRef>
          </c:val>
        </c:ser>
        <c:marker val="1"/>
        <c:axId val="46351488"/>
        <c:axId val="46353408"/>
      </c:lineChart>
      <c:catAx>
        <c:axId val="4635148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6353408"/>
        <c:crosses val="autoZero"/>
        <c:auto val="1"/>
        <c:lblAlgn val="ctr"/>
        <c:lblOffset val="100"/>
      </c:catAx>
      <c:valAx>
        <c:axId val="4635340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63514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6269655001476048E-2"/>
          <c:y val="1.5679003745599322E-2"/>
          <c:w val="0.68705751456498565"/>
          <c:h val="0.86932912989960576"/>
        </c:manualLayout>
      </c:layout>
      <c:lineChart>
        <c:grouping val="standard"/>
        <c:ser>
          <c:idx val="0"/>
          <c:order val="0"/>
          <c:tx>
            <c:strRef>
              <c:f>'по годам_графики'!$B$608</c:f>
              <c:strCache>
                <c:ptCount val="1"/>
                <c:pt idx="0">
                  <c:v>когда нам необходимо, мы взаимодействуем с куратором, он помогает</c:v>
                </c:pt>
              </c:strCache>
            </c:strRef>
          </c:tx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200" b="1"/>
                      <a:t>4</a:t>
                    </a:r>
                    <a:r>
                      <a:rPr lang="en-US" b="1"/>
                      <a:t>5,4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годам_графики'!$C$607:$I$607</c:f>
              <c:strCache>
                <c:ptCount val="7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  <c:pt idx="5">
                  <c:v>2015-2016</c:v>
                </c:pt>
                <c:pt idx="6">
                  <c:v>2016-2017</c:v>
                </c:pt>
              </c:strCache>
            </c:strRef>
          </c:cat>
          <c:val>
            <c:numRef>
              <c:f>'по годам_графики'!$C$608:$I$608</c:f>
              <c:numCache>
                <c:formatCode>0.0</c:formatCode>
                <c:ptCount val="7"/>
                <c:pt idx="0">
                  <c:v>39.300000000000004</c:v>
                </c:pt>
                <c:pt idx="1">
                  <c:v>37.168141592920414</c:v>
                </c:pt>
                <c:pt idx="2">
                  <c:v>31.2</c:v>
                </c:pt>
                <c:pt idx="3">
                  <c:v>44.2</c:v>
                </c:pt>
                <c:pt idx="4">
                  <c:v>32.5</c:v>
                </c:pt>
                <c:pt idx="5" formatCode="###0.0">
                  <c:v>42.335766423357583</c:v>
                </c:pt>
                <c:pt idx="6">
                  <c:v>45.4</c:v>
                </c:pt>
              </c:numCache>
            </c:numRef>
          </c:val>
        </c:ser>
        <c:ser>
          <c:idx val="1"/>
          <c:order val="1"/>
          <c:tx>
            <c:strRef>
              <c:f>'по годам_графики'!$B$609</c:f>
              <c:strCache>
                <c:ptCount val="1"/>
                <c:pt idx="0">
                  <c:v>куратор постоянно участвует в делах группы</c:v>
                </c:pt>
              </c:strCache>
            </c:strRef>
          </c:tx>
          <c:dLbls>
            <c:dLbl>
              <c:idx val="1"/>
              <c:layout>
                <c:manualLayout>
                  <c:x val="-1.4249970742678185E-2"/>
                  <c:y val="-3.140911944409982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200" b="1"/>
                      <a:t>2</a:t>
                    </a:r>
                    <a:r>
                      <a:rPr lang="en-US" b="1"/>
                      <a:t>8,7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годам_графики'!$C$607:$I$607</c:f>
              <c:strCache>
                <c:ptCount val="7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  <c:pt idx="5">
                  <c:v>2015-2016</c:v>
                </c:pt>
                <c:pt idx="6">
                  <c:v>2016-2017</c:v>
                </c:pt>
              </c:strCache>
            </c:strRef>
          </c:cat>
          <c:val>
            <c:numRef>
              <c:f>'по годам_графики'!$C$609:$I$609</c:f>
              <c:numCache>
                <c:formatCode>0.0</c:formatCode>
                <c:ptCount val="7"/>
                <c:pt idx="0">
                  <c:v>15.4</c:v>
                </c:pt>
                <c:pt idx="1">
                  <c:v>23.303834808259591</c:v>
                </c:pt>
                <c:pt idx="2">
                  <c:v>24.4</c:v>
                </c:pt>
                <c:pt idx="3">
                  <c:v>17.100000000000001</c:v>
                </c:pt>
                <c:pt idx="4">
                  <c:v>23.6</c:v>
                </c:pt>
                <c:pt idx="5" formatCode="###0.0">
                  <c:v>24.087591240875881</c:v>
                </c:pt>
                <c:pt idx="6">
                  <c:v>28.7</c:v>
                </c:pt>
              </c:numCache>
            </c:numRef>
          </c:val>
        </c:ser>
        <c:ser>
          <c:idx val="2"/>
          <c:order val="2"/>
          <c:tx>
            <c:strRef>
              <c:f>'по годам_графики'!$B$610</c:f>
              <c:strCache>
                <c:ptCount val="1"/>
                <c:pt idx="0">
                  <c:v>с группой куратор встречается очень редко, его участия в делах группы не хватает</c:v>
                </c:pt>
              </c:strCache>
            </c:strRef>
          </c:tx>
          <c:dLbls>
            <c:dLbl>
              <c:idx val="0"/>
              <c:layout>
                <c:manualLayout>
                  <c:x val="-2.4014156391145191E-2"/>
                  <c:y val="-3.689377800912219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3.343783314415945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09E-3"/>
                  <c:y val="4.79708926221617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3,5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годам_графики'!$C$607:$I$607</c:f>
              <c:strCache>
                <c:ptCount val="7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  <c:pt idx="5">
                  <c:v>2015-2016</c:v>
                </c:pt>
                <c:pt idx="6">
                  <c:v>2016-2017</c:v>
                </c:pt>
              </c:strCache>
            </c:strRef>
          </c:cat>
          <c:val>
            <c:numRef>
              <c:f>'по годам_графики'!$C$610:$I$610</c:f>
              <c:numCache>
                <c:formatCode>0.0</c:formatCode>
                <c:ptCount val="7"/>
                <c:pt idx="0">
                  <c:v>20.6</c:v>
                </c:pt>
                <c:pt idx="1">
                  <c:v>17.404129793510322</c:v>
                </c:pt>
                <c:pt idx="2">
                  <c:v>23.1</c:v>
                </c:pt>
                <c:pt idx="3">
                  <c:v>14.7</c:v>
                </c:pt>
                <c:pt idx="4">
                  <c:v>19.5</c:v>
                </c:pt>
                <c:pt idx="5" formatCode="###0.0">
                  <c:v>17.153284671532827</c:v>
                </c:pt>
                <c:pt idx="6">
                  <c:v>13.5</c:v>
                </c:pt>
              </c:numCache>
            </c:numRef>
          </c:val>
        </c:ser>
        <c:ser>
          <c:idx val="3"/>
          <c:order val="3"/>
          <c:tx>
            <c:strRef>
              <c:f>'по годам_графики'!$B$611</c:f>
              <c:strCache>
                <c:ptCount val="1"/>
                <c:pt idx="0">
                  <c:v>я знаю только кто наш куратор и как его зовут</c:v>
                </c:pt>
              </c:strCache>
            </c:strRef>
          </c:tx>
          <c:dLbls>
            <c:dLbl>
              <c:idx val="0"/>
              <c:layout>
                <c:manualLayout>
                  <c:x val="-5.7933976197427434E-2"/>
                  <c:y val="3.3437833144159615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4.012539977299131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7039404763949241E-3"/>
                  <c:y val="-5.015674971623916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7558382595579065E-3"/>
                  <c:y val="4.497271183327707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09E-3"/>
                  <c:y val="-5.39672541999321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1,0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годам_графики'!$C$607:$I$607</c:f>
              <c:strCache>
                <c:ptCount val="7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  <c:pt idx="5">
                  <c:v>2015-2016</c:v>
                </c:pt>
                <c:pt idx="6">
                  <c:v>2016-2017</c:v>
                </c:pt>
              </c:strCache>
            </c:strRef>
          </c:cat>
          <c:val>
            <c:numRef>
              <c:f>'по годам_графики'!$C$611:$I$611</c:f>
              <c:numCache>
                <c:formatCode>0.0</c:formatCode>
                <c:ptCount val="7"/>
                <c:pt idx="0">
                  <c:v>19.3</c:v>
                </c:pt>
                <c:pt idx="1">
                  <c:v>16.519174041297934</c:v>
                </c:pt>
                <c:pt idx="2">
                  <c:v>16.600000000000001</c:v>
                </c:pt>
                <c:pt idx="3">
                  <c:v>18.3</c:v>
                </c:pt>
                <c:pt idx="4">
                  <c:v>19.5</c:v>
                </c:pt>
                <c:pt idx="5" formatCode="###0.0">
                  <c:v>14.598540145985401</c:v>
                </c:pt>
                <c:pt idx="6">
                  <c:v>11</c:v>
                </c:pt>
              </c:numCache>
            </c:numRef>
          </c:val>
        </c:ser>
        <c:ser>
          <c:idx val="4"/>
          <c:order val="4"/>
          <c:tx>
            <c:strRef>
              <c:f>'по годам_графики'!$B$612</c:f>
              <c:strCache>
                <c:ptCount val="1"/>
                <c:pt idx="0">
                  <c:v>я не знаю нашего куратора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2.99820439660785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797340218240165E-17"/>
                  <c:y val="-2.698362709996604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779191297789598E-3"/>
                  <c:y val="3.297998867773629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3779191297789598E-3"/>
                  <c:y val="7.795270051101282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,4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годам_графики'!$C$607:$I$607</c:f>
              <c:strCache>
                <c:ptCount val="7"/>
                <c:pt idx="0">
                  <c:v>2009-2010</c:v>
                </c:pt>
                <c:pt idx="1">
                  <c:v>2010-2011</c:v>
                </c:pt>
                <c:pt idx="2">
                  <c:v>2011-2012</c:v>
                </c:pt>
                <c:pt idx="3">
                  <c:v>2012-2013</c:v>
                </c:pt>
                <c:pt idx="4">
                  <c:v>2013-2014</c:v>
                </c:pt>
                <c:pt idx="5">
                  <c:v>2015-2016</c:v>
                </c:pt>
                <c:pt idx="6">
                  <c:v>2016-2017</c:v>
                </c:pt>
              </c:strCache>
            </c:strRef>
          </c:cat>
          <c:val>
            <c:numRef>
              <c:f>'по годам_графики'!$C$612:$I$612</c:f>
              <c:numCache>
                <c:formatCode>0.0</c:formatCode>
                <c:ptCount val="7"/>
                <c:pt idx="0">
                  <c:v>5.5</c:v>
                </c:pt>
                <c:pt idx="1">
                  <c:v>5.6047197640117945</c:v>
                </c:pt>
                <c:pt idx="2">
                  <c:v>4.9000000000000004</c:v>
                </c:pt>
                <c:pt idx="3">
                  <c:v>5.6</c:v>
                </c:pt>
                <c:pt idx="4">
                  <c:v>4.8</c:v>
                </c:pt>
                <c:pt idx="5" formatCode="###0.0">
                  <c:v>1.8248175182481761</c:v>
                </c:pt>
                <c:pt idx="6">
                  <c:v>1.4</c:v>
                </c:pt>
              </c:numCache>
            </c:numRef>
          </c:val>
        </c:ser>
        <c:marker val="1"/>
        <c:axId val="95512064"/>
        <c:axId val="98028160"/>
      </c:lineChart>
      <c:catAx>
        <c:axId val="9551206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98028160"/>
        <c:crosses val="autoZero"/>
        <c:auto val="1"/>
        <c:lblAlgn val="ctr"/>
        <c:lblOffset val="100"/>
      </c:catAx>
      <c:valAx>
        <c:axId val="9802816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95512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62992422045106"/>
          <c:y val="6.2495903830387549E-2"/>
          <c:w val="0.25656690826912337"/>
          <c:h val="0.877303341492419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Лист1!$B$18</c:f>
              <c:strCache>
                <c:ptCount val="1"/>
                <c:pt idx="0">
                  <c:v>День здоровья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2.4366060341876928E-2"/>
                  <c:y val="-4.629629629629638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218303017093846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1</a:t>
                    </a:r>
                    <a:r>
                      <a:rPr lang="en-US"/>
                      <a:t>6,0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9492848273501551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Лист1!$A$19:$A$21</c:f>
              <c:strCache>
                <c:ptCount val="3"/>
                <c:pt idx="0">
                  <c:v>Активно участвовал (в том числе выступал)</c:v>
                </c:pt>
                <c:pt idx="1">
                  <c:v>Участвовал только в качестве зрителя</c:v>
                </c:pt>
                <c:pt idx="2">
                  <c:v>Не участвовал совсем</c:v>
                </c:pt>
              </c:strCache>
            </c:strRef>
          </c:cat>
          <c:val>
            <c:numRef>
              <c:f>Лист1!$B$19:$B$21</c:f>
              <c:numCache>
                <c:formatCode>General</c:formatCode>
                <c:ptCount val="3"/>
                <c:pt idx="0">
                  <c:v>80.5</c:v>
                </c:pt>
                <c:pt idx="1">
                  <c:v>16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Лист1!$C$18</c:f>
              <c:strCache>
                <c:ptCount val="1"/>
                <c:pt idx="0">
                  <c:v>Посвящение в студенты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2183030170938466E-2"/>
                  <c:y val="-1.388888888888891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9492848273501461E-2"/>
                  <c:y val="-4.629629629629638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183030170938466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Лист1!$A$19:$A$21</c:f>
              <c:strCache>
                <c:ptCount val="3"/>
                <c:pt idx="0">
                  <c:v>Активно участвовал (в том числе выступал)</c:v>
                </c:pt>
                <c:pt idx="1">
                  <c:v>Участвовал только в качестве зрителя</c:v>
                </c:pt>
                <c:pt idx="2">
                  <c:v>Не участвовал совсем</c:v>
                </c:pt>
              </c:strCache>
            </c:strRef>
          </c:cat>
          <c:val>
            <c:numRef>
              <c:f>Лист1!$C$19:$C$21</c:f>
              <c:numCache>
                <c:formatCode>General</c:formatCode>
                <c:ptCount val="3"/>
                <c:pt idx="0">
                  <c:v>44.7</c:v>
                </c:pt>
                <c:pt idx="1">
                  <c:v>35.800000000000004</c:v>
                </c:pt>
                <c:pt idx="2">
                  <c:v>19.5</c:v>
                </c:pt>
              </c:numCache>
            </c:numRef>
          </c:val>
        </c:ser>
        <c:gapWidth val="75"/>
        <c:shape val="box"/>
        <c:axId val="95510528"/>
        <c:axId val="98403072"/>
        <c:axId val="0"/>
      </c:bar3DChart>
      <c:catAx>
        <c:axId val="95510528"/>
        <c:scaling>
          <c:orientation val="minMax"/>
        </c:scaling>
        <c:axPos val="l"/>
        <c:numFmt formatCode="General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8403072"/>
        <c:crosses val="autoZero"/>
        <c:auto val="1"/>
        <c:lblAlgn val="ctr"/>
        <c:lblOffset val="100"/>
      </c:catAx>
      <c:valAx>
        <c:axId val="9840307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9551052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0919026423736994E-2"/>
          <c:y val="1.8296457283478243E-2"/>
          <c:w val="0.69468740174016763"/>
          <c:h val="0.86932912989960576"/>
        </c:manualLayout>
      </c:layout>
      <c:lineChart>
        <c:grouping val="standard"/>
        <c:ser>
          <c:idx val="0"/>
          <c:order val="0"/>
          <c:tx>
            <c:strRef>
              <c:f>'по годам_графики'!$B$647</c:f>
              <c:strCache>
                <c:ptCount val="1"/>
                <c:pt idx="0">
                  <c:v>культурно-массовые мероприятия</c:v>
                </c:pt>
              </c:strCache>
            </c:strRef>
          </c:tx>
          <c:dLbls>
            <c:dLbl>
              <c:idx val="1"/>
              <c:layout>
                <c:manualLayout>
                  <c:x val="-3.454595530107004E-2"/>
                  <c:y val="-3.237952084541435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590946647580249E-2"/>
                  <c:y val="-2.878179630703487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5113855444218104E-2"/>
                  <c:y val="4.67704189989318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/>
                      <a:t>7</a:t>
                    </a:r>
                    <a:r>
                      <a:rPr lang="en-US" b="1"/>
                      <a:t>4,5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годам_графики'!$C$645:$H$646</c:f>
              <c:strCache>
                <c:ptCount val="6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2015-2016</c:v>
                </c:pt>
                <c:pt idx="5">
                  <c:v>2016-2017</c:v>
                </c:pt>
              </c:strCache>
            </c:strRef>
          </c:cat>
          <c:val>
            <c:numRef>
              <c:f>'по годам_графики'!$C$647:$H$647</c:f>
              <c:numCache>
                <c:formatCode>0.0</c:formatCode>
                <c:ptCount val="6"/>
                <c:pt idx="0">
                  <c:v>40</c:v>
                </c:pt>
                <c:pt idx="1">
                  <c:v>53.3</c:v>
                </c:pt>
                <c:pt idx="2">
                  <c:v>50.4</c:v>
                </c:pt>
                <c:pt idx="3">
                  <c:v>50.8</c:v>
                </c:pt>
                <c:pt idx="4" formatCode="###0.0">
                  <c:v>72.161172161172161</c:v>
                </c:pt>
                <c:pt idx="5">
                  <c:v>74.5</c:v>
                </c:pt>
              </c:numCache>
            </c:numRef>
          </c:val>
        </c:ser>
        <c:ser>
          <c:idx val="1"/>
          <c:order val="1"/>
          <c:tx>
            <c:strRef>
              <c:f>'по годам_графики'!$B$648</c:f>
              <c:strCache>
                <c:ptCount val="1"/>
                <c:pt idx="0">
                  <c:v>научно-исследовательская деятельность</c:v>
                </c:pt>
              </c:strCache>
            </c:strRef>
          </c:tx>
          <c:dLbls>
            <c:dLbl>
              <c:idx val="1"/>
              <c:layout>
                <c:manualLayout>
                  <c:x val="-1.5113855444218184E-2"/>
                  <c:y val="3.597724538379371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750344269485607E-2"/>
                  <c:y val="5.036814353731110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0227710888436246E-2"/>
                  <c:y val="-3.957496992217306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2386833094753202E-2"/>
                  <c:y val="-3.9574969922173069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3</a:t>
                    </a:r>
                    <a:r>
                      <a:rPr lang="en-US" b="1"/>
                      <a:t>2,6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годам_графики'!$C$645:$H$646</c:f>
              <c:strCache>
                <c:ptCount val="6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2015-2016</c:v>
                </c:pt>
                <c:pt idx="5">
                  <c:v>2016-2017</c:v>
                </c:pt>
              </c:strCache>
            </c:strRef>
          </c:cat>
          <c:val>
            <c:numRef>
              <c:f>'по годам_графики'!$C$648:$H$648</c:f>
              <c:numCache>
                <c:formatCode>0.0</c:formatCode>
                <c:ptCount val="6"/>
                <c:pt idx="0">
                  <c:v>31.1</c:v>
                </c:pt>
                <c:pt idx="1">
                  <c:v>18.399999999999999</c:v>
                </c:pt>
                <c:pt idx="2">
                  <c:v>22.1</c:v>
                </c:pt>
                <c:pt idx="3">
                  <c:v>20.5</c:v>
                </c:pt>
                <c:pt idx="4" formatCode="###0.0">
                  <c:v>38.461538461538446</c:v>
                </c:pt>
                <c:pt idx="5">
                  <c:v>32.6</c:v>
                </c:pt>
              </c:numCache>
            </c:numRef>
          </c:val>
        </c:ser>
        <c:ser>
          <c:idx val="2"/>
          <c:order val="2"/>
          <c:tx>
            <c:strRef>
              <c:f>'по годам_графики'!$B$649</c:f>
              <c:strCache>
                <c:ptCount val="1"/>
                <c:pt idx="0">
                  <c:v>спортивные мероприятия</c:v>
                </c:pt>
              </c:strCache>
            </c:strRef>
          </c:tx>
          <c:dLbls>
            <c:dLbl>
              <c:idx val="0"/>
              <c:layout>
                <c:manualLayout>
                  <c:x val="-3.5668786946684433E-3"/>
                  <c:y val="2.998180788885132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0227710888436284E-2"/>
                  <c:y val="-3.957496992217306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0227710888436319E-2"/>
                  <c:y val="-2.158634723027621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1295371318016659E-3"/>
                  <c:y val="-2.3971610270682032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3</a:t>
                    </a:r>
                    <a:r>
                      <a:rPr lang="en-US" b="1"/>
                      <a:t>0,1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годам_графики'!$C$645:$H$646</c:f>
              <c:strCache>
                <c:ptCount val="6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2015-2016</c:v>
                </c:pt>
                <c:pt idx="5">
                  <c:v>2016-2017</c:v>
                </c:pt>
              </c:strCache>
            </c:strRef>
          </c:cat>
          <c:val>
            <c:numRef>
              <c:f>'по годам_графики'!$C$649:$H$649</c:f>
              <c:numCache>
                <c:formatCode>0.0</c:formatCode>
                <c:ptCount val="6"/>
                <c:pt idx="0">
                  <c:v>27.7</c:v>
                </c:pt>
                <c:pt idx="1">
                  <c:v>24.3</c:v>
                </c:pt>
                <c:pt idx="2">
                  <c:v>22.3</c:v>
                </c:pt>
                <c:pt idx="3">
                  <c:v>22.3</c:v>
                </c:pt>
                <c:pt idx="4" formatCode="###0.0">
                  <c:v>33.699633699633701</c:v>
                </c:pt>
                <c:pt idx="5">
                  <c:v>30.1</c:v>
                </c:pt>
              </c:numCache>
            </c:numRef>
          </c:val>
        </c:ser>
        <c:ser>
          <c:idx val="3"/>
          <c:order val="3"/>
          <c:tx>
            <c:strRef>
              <c:f>'по годам_графики'!$B$650</c:f>
              <c:strCache>
                <c:ptCount val="1"/>
                <c:pt idx="0">
                  <c:v>в работе студенческого совета МАГУ</c:v>
                </c:pt>
              </c:strCache>
            </c:strRef>
          </c:tx>
          <c:dLbls>
            <c:dLbl>
              <c:idx val="4"/>
              <c:layout>
                <c:manualLayout>
                  <c:x val="-4.7558382595579065E-3"/>
                  <c:y val="4.497271183327707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9.7041492548478458E-4"/>
                  <c:y val="7.1940326497751143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2</a:t>
                    </a:r>
                    <a:r>
                      <a:rPr lang="en-US" b="1"/>
                      <a:t>5,9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годам_графики'!$C$645:$H$646</c:f>
              <c:strCache>
                <c:ptCount val="6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2015-2016</c:v>
                </c:pt>
                <c:pt idx="5">
                  <c:v>2016-2017</c:v>
                </c:pt>
              </c:strCache>
            </c:strRef>
          </c:cat>
          <c:val>
            <c:numRef>
              <c:f>'по годам_графики'!$C$650:$H$650</c:f>
              <c:numCache>
                <c:formatCode>General</c:formatCode>
                <c:ptCount val="6"/>
                <c:pt idx="4" formatCode="###0.0">
                  <c:v>24.175824175824175</c:v>
                </c:pt>
                <c:pt idx="5" formatCode="0.0">
                  <c:v>25.9</c:v>
                </c:pt>
              </c:numCache>
            </c:numRef>
          </c:val>
        </c:ser>
        <c:ser>
          <c:idx val="4"/>
          <c:order val="4"/>
          <c:tx>
            <c:strRef>
              <c:f>'по годам_графики'!$B$651</c:f>
              <c:strCache>
                <c:ptCount val="1"/>
                <c:pt idx="0">
                  <c:v>другие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2.99820439660785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797340218240165E-17"/>
                  <c:y val="-2.698362709996604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779191297789598E-3"/>
                  <c:y val="3.297998867773629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3173705631738782E-2"/>
                  <c:y val="4.557325491238134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200" b="1"/>
                      <a:t>8</a:t>
                    </a:r>
                    <a:r>
                      <a:rPr lang="en-US" b="1"/>
                      <a:t>,5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годам_графики'!$C$645:$H$646</c:f>
              <c:strCache>
                <c:ptCount val="6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2015-2016</c:v>
                </c:pt>
                <c:pt idx="5">
                  <c:v>2016-2017</c:v>
                </c:pt>
              </c:strCache>
            </c:strRef>
          </c:cat>
          <c:val>
            <c:numRef>
              <c:f>'по годам_графики'!$C$651:$H$651</c:f>
              <c:numCache>
                <c:formatCode>0.0</c:formatCode>
                <c:ptCount val="6"/>
                <c:pt idx="0">
                  <c:v>1.2</c:v>
                </c:pt>
                <c:pt idx="1">
                  <c:v>4</c:v>
                </c:pt>
                <c:pt idx="2">
                  <c:v>5.2</c:v>
                </c:pt>
                <c:pt idx="3">
                  <c:v>6.5</c:v>
                </c:pt>
                <c:pt idx="4" formatCode="###0.0">
                  <c:v>7.6923076923076925</c:v>
                </c:pt>
                <c:pt idx="5">
                  <c:v>8.5</c:v>
                </c:pt>
              </c:numCache>
            </c:numRef>
          </c:val>
        </c:ser>
        <c:marker val="1"/>
        <c:axId val="82404480"/>
        <c:axId val="90316800"/>
      </c:lineChart>
      <c:catAx>
        <c:axId val="8240448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0316800"/>
        <c:crosses val="autoZero"/>
        <c:auto val="1"/>
        <c:lblAlgn val="ctr"/>
        <c:lblOffset val="100"/>
      </c:catAx>
      <c:valAx>
        <c:axId val="9031680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82404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690667491780061"/>
          <c:y val="8.3121601106399642E-2"/>
          <c:w val="0.25027779572323794"/>
          <c:h val="0.877303341492419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40861191796372587"/>
          <c:y val="2.5529813903661248E-2"/>
          <c:w val="0.57346760521048445"/>
          <c:h val="0.7592516039661773"/>
        </c:manualLayout>
      </c:layout>
      <c:barChart>
        <c:barDir val="bar"/>
        <c:grouping val="clustered"/>
        <c:ser>
          <c:idx val="5"/>
          <c:order val="0"/>
          <c:tx>
            <c:strRef>
              <c:f>'[Диаграмма в Microsoft Office Word]по факультетам'!$C$348</c:f>
              <c:strCache>
                <c:ptCount val="1"/>
                <c:pt idx="0">
                  <c:v>2013-2014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'[Диаграмма в Microsoft Office Word]по факультетам'!$B$349:$B$354</c:f>
              <c:strCache>
                <c:ptCount val="6"/>
                <c:pt idx="0">
                  <c:v>организация большего количества культурно-массовых мероприятий</c:v>
                </c:pt>
                <c:pt idx="1">
                  <c:v>проведение конференций, интеллектуальных игр, встреч с иностранцами</c:v>
                </c:pt>
                <c:pt idx="2">
                  <c:v>проведение творческих конкурсов</c:v>
                </c:pt>
                <c:pt idx="3">
                  <c:v>организация экскурсий и поездок, походов</c:v>
                </c:pt>
                <c:pt idx="4">
                  <c:v>проведение спортивных соревнований</c:v>
                </c:pt>
                <c:pt idx="5">
                  <c:v>организация волонтерской деятельности</c:v>
                </c:pt>
              </c:strCache>
            </c:strRef>
          </c:cat>
          <c:val>
            <c:numRef>
              <c:f>'[Диаграмма в Microsoft Office Word]по факультетам'!$C$349:$C$354</c:f>
              <c:numCache>
                <c:formatCode>###0.0</c:formatCode>
                <c:ptCount val="6"/>
                <c:pt idx="0">
                  <c:v>48.2</c:v>
                </c:pt>
                <c:pt idx="1">
                  <c:v>17.600000000000001</c:v>
                </c:pt>
                <c:pt idx="2">
                  <c:v>16.5</c:v>
                </c:pt>
                <c:pt idx="3">
                  <c:v>22.4</c:v>
                </c:pt>
                <c:pt idx="4">
                  <c:v>14.1</c:v>
                </c:pt>
                <c:pt idx="5">
                  <c:v>9.4</c:v>
                </c:pt>
              </c:numCache>
            </c:numRef>
          </c:val>
        </c:ser>
        <c:ser>
          <c:idx val="0"/>
          <c:order val="1"/>
          <c:tx>
            <c:strRef>
              <c:f>'[Диаграмма в Microsoft Office Word]по факультетам'!$D$348</c:f>
              <c:strCache>
                <c:ptCount val="1"/>
                <c:pt idx="0">
                  <c:v>2015-2016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'[Диаграмма в Microsoft Office Word]по факультетам'!$B$349:$B$354</c:f>
              <c:strCache>
                <c:ptCount val="6"/>
                <c:pt idx="0">
                  <c:v>организация большего количества культурно-массовых мероприятий</c:v>
                </c:pt>
                <c:pt idx="1">
                  <c:v>проведение конференций, интеллектуальных игр, встреч с иностранцами</c:v>
                </c:pt>
                <c:pt idx="2">
                  <c:v>проведение творческих конкурсов</c:v>
                </c:pt>
                <c:pt idx="3">
                  <c:v>организация экскурсий и поездок, походов</c:v>
                </c:pt>
                <c:pt idx="4">
                  <c:v>проведение спортивных соревнований</c:v>
                </c:pt>
                <c:pt idx="5">
                  <c:v>организация волонтерской деятельности</c:v>
                </c:pt>
              </c:strCache>
            </c:strRef>
          </c:cat>
          <c:val>
            <c:numRef>
              <c:f>'[Диаграмма в Microsoft Office Word]по факультетам'!$D$349:$D$354</c:f>
              <c:numCache>
                <c:formatCode>General</c:formatCode>
                <c:ptCount val="6"/>
                <c:pt idx="0">
                  <c:v>37.9</c:v>
                </c:pt>
                <c:pt idx="1">
                  <c:v>13.9</c:v>
                </c:pt>
                <c:pt idx="2">
                  <c:v>25.9</c:v>
                </c:pt>
                <c:pt idx="3">
                  <c:v>21.3</c:v>
                </c:pt>
                <c:pt idx="4">
                  <c:v>16.7</c:v>
                </c:pt>
                <c:pt idx="5">
                  <c:v>6.5</c:v>
                </c:pt>
              </c:numCache>
            </c:numRef>
          </c:val>
        </c:ser>
        <c:ser>
          <c:idx val="1"/>
          <c:order val="2"/>
          <c:tx>
            <c:strRef>
              <c:f>'[Диаграмма в Microsoft Office Word]по факультетам'!$E$348</c:f>
              <c:strCache>
                <c:ptCount val="1"/>
                <c:pt idx="0">
                  <c:v>2016-2017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/>
                      <a:t>42,2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/>
                      <a:t>10,1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/>
                      <a:t>11,0</a:t>
                    </a: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/>
                      <a:t>5,5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/>
                      <a:t>15,6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2.219297332020161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15,6</a:t>
                    </a:r>
                  </a:p>
                </c:rich>
              </c:tx>
              <c:showVal val="1"/>
            </c:dLbl>
            <c:showVal val="1"/>
          </c:dLbls>
          <c:cat>
            <c:strRef>
              <c:f>'[Диаграмма в Microsoft Office Word]по факультетам'!$B$349:$B$354</c:f>
              <c:strCache>
                <c:ptCount val="6"/>
                <c:pt idx="0">
                  <c:v>организация большего количества культурно-массовых мероприятий</c:v>
                </c:pt>
                <c:pt idx="1">
                  <c:v>проведение конференций, интеллектуальных игр, встреч с иностранцами</c:v>
                </c:pt>
                <c:pt idx="2">
                  <c:v>проведение творческих конкурсов</c:v>
                </c:pt>
                <c:pt idx="3">
                  <c:v>организация экскурсий и поездок, походов</c:v>
                </c:pt>
                <c:pt idx="4">
                  <c:v>проведение спортивных соревнований</c:v>
                </c:pt>
                <c:pt idx="5">
                  <c:v>организация волонтерской деятельности</c:v>
                </c:pt>
              </c:strCache>
            </c:strRef>
          </c:cat>
          <c:val>
            <c:numRef>
              <c:f>'[Диаграмма в Microsoft Office Word]по факультетам'!$E$349:$E$354</c:f>
              <c:numCache>
                <c:formatCode>###0.0</c:formatCode>
                <c:ptCount val="6"/>
                <c:pt idx="0">
                  <c:v>42.2</c:v>
                </c:pt>
                <c:pt idx="1">
                  <c:v>10.1</c:v>
                </c:pt>
                <c:pt idx="2">
                  <c:v>11</c:v>
                </c:pt>
                <c:pt idx="3">
                  <c:v>5.5</c:v>
                </c:pt>
                <c:pt idx="4">
                  <c:v>15.6</c:v>
                </c:pt>
                <c:pt idx="5">
                  <c:v>15.6</c:v>
                </c:pt>
              </c:numCache>
            </c:numRef>
          </c:val>
        </c:ser>
        <c:gapWidth val="64"/>
        <c:axId val="95551872"/>
        <c:axId val="95554944"/>
      </c:barChart>
      <c:catAx>
        <c:axId val="95551872"/>
        <c:scaling>
          <c:orientation val="minMax"/>
        </c:scaling>
        <c:axPos val="l"/>
        <c:numFmt formatCode="General" sourceLinked="0"/>
        <c:tickLblPos val="nextTo"/>
        <c:crossAx val="95554944"/>
        <c:crosses val="autoZero"/>
        <c:auto val="1"/>
        <c:lblAlgn val="ctr"/>
        <c:lblOffset val="100"/>
      </c:catAx>
      <c:valAx>
        <c:axId val="95554944"/>
        <c:scaling>
          <c:orientation val="minMax"/>
        </c:scaling>
        <c:axPos val="b"/>
        <c:majorGridlines>
          <c:spPr>
            <a:ln>
              <a:gradFill>
                <a:gsLst>
                  <a:gs pos="0">
                    <a:schemeClr val="bg1">
                      <a:lumMod val="95000"/>
                    </a:scheme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0.61814984742181556"/>
              <c:y val="0.90969267139480359"/>
            </c:manualLayout>
          </c:layout>
        </c:title>
        <c:numFmt formatCode="#,##0" sourceLinked="0"/>
        <c:tickLblPos val="nextTo"/>
        <c:crossAx val="95551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2019043318586952E-2"/>
          <c:y val="0.79901229667530305"/>
          <c:w val="0.31127095488500572"/>
          <c:h val="0.1588152776517572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3444412068429883E-2"/>
          <c:y val="4.5306511359707875E-2"/>
          <c:w val="0.64685960106008322"/>
          <c:h val="0.87819001724121704"/>
        </c:manualLayout>
      </c:layout>
      <c:lineChart>
        <c:grouping val="standard"/>
        <c:ser>
          <c:idx val="0"/>
          <c:order val="0"/>
          <c:tx>
            <c:strRef>
              <c:f>'по годам_графики'!$B$535</c:f>
              <c:strCache>
                <c:ptCount val="1"/>
                <c:pt idx="0">
                  <c:v>хорошо знаю большую часть одногруппников</c:v>
                </c:pt>
              </c:strCache>
            </c:strRef>
          </c:tx>
          <c:dLbls>
            <c:dLbl>
              <c:idx val="1"/>
              <c:layout>
                <c:manualLayout>
                  <c:x val="-1.1117143352849898E-2"/>
                  <c:y val="4.118773759973438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668114404683981E-2"/>
                  <c:y val="-4.530651135970787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0010858035129822E-2"/>
                  <c:y val="-2.883141631981408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/>
                      <a:t>5</a:t>
                    </a:r>
                    <a:r>
                      <a:rPr lang="en-US" b="1"/>
                      <a:t>4,6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годам_графики'!$C$534:$G$534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'по годам_графики'!$C$535:$G$535</c:f>
              <c:numCache>
                <c:formatCode>####.0</c:formatCode>
                <c:ptCount val="5"/>
                <c:pt idx="0">
                  <c:v>55.8</c:v>
                </c:pt>
                <c:pt idx="1">
                  <c:v>51.394422310756973</c:v>
                </c:pt>
                <c:pt idx="2">
                  <c:v>56</c:v>
                </c:pt>
                <c:pt idx="3" formatCode="###0.0">
                  <c:v>60</c:v>
                </c:pt>
                <c:pt idx="4">
                  <c:v>54.6</c:v>
                </c:pt>
              </c:numCache>
            </c:numRef>
          </c:val>
        </c:ser>
        <c:ser>
          <c:idx val="1"/>
          <c:order val="1"/>
          <c:tx>
            <c:strRef>
              <c:f>'по годам_графики'!$B$536</c:f>
              <c:strCache>
                <c:ptCount val="1"/>
                <c:pt idx="0">
                  <c:v>хорошо знаю около половины одногруппников</c:v>
                </c:pt>
              </c:strCache>
            </c:strRef>
          </c:tx>
          <c:dLbls>
            <c:dLbl>
              <c:idx val="0"/>
              <c:layout>
                <c:manualLayout>
                  <c:x val="-4.0021716070259589E-2"/>
                  <c:y val="-5.354405887965450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4468573411399672E-3"/>
                  <c:y val="-4.11877375997343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6702860117099413E-3"/>
                  <c:y val="-4.94252851196812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4457715376269833E-2"/>
                  <c:y val="-5.354405887965443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/>
                      <a:t>2</a:t>
                    </a:r>
                    <a:r>
                      <a:rPr lang="en-US" b="1"/>
                      <a:t>5,5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годам_графики'!$C$534:$G$534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'по годам_графики'!$C$536:$G$536</c:f>
              <c:numCache>
                <c:formatCode>####.0</c:formatCode>
                <c:ptCount val="5"/>
                <c:pt idx="0">
                  <c:v>29.9</c:v>
                </c:pt>
                <c:pt idx="1">
                  <c:v>31.474103585657346</c:v>
                </c:pt>
                <c:pt idx="2">
                  <c:v>25.3</c:v>
                </c:pt>
                <c:pt idx="3" formatCode="###0.0">
                  <c:v>22.181818181818212</c:v>
                </c:pt>
                <c:pt idx="4">
                  <c:v>25.5</c:v>
                </c:pt>
              </c:numCache>
            </c:numRef>
          </c:val>
        </c:ser>
        <c:ser>
          <c:idx val="2"/>
          <c:order val="2"/>
          <c:tx>
            <c:strRef>
              <c:f>'по годам_графики'!$B$537</c:f>
              <c:strCache>
                <c:ptCount val="1"/>
                <c:pt idx="0">
                  <c:v>знаю только некоторых одногруппников</c:v>
                </c:pt>
              </c:strCache>
            </c:strRef>
          </c:tx>
          <c:dLbls>
            <c:dLbl>
              <c:idx val="0"/>
              <c:layout>
                <c:manualLayout>
                  <c:x val="-4.4468573411399634E-2"/>
                  <c:y val="-4.11877375997343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574858729119738E-2"/>
                  <c:y val="-3.706896383976088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779828739968967E-2"/>
                  <c:y val="-4.11877375997343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2234286705699841E-2"/>
                  <c:y val="-3.295019007978745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152477613972911E-17"/>
                  <c:y val="-4.1187737599734323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6,0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годам_графики'!$C$534:$G$534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'по годам_графики'!$C$537:$G$537</c:f>
              <c:numCache>
                <c:formatCode>####.0</c:formatCode>
                <c:ptCount val="5"/>
                <c:pt idx="0">
                  <c:v>13</c:v>
                </c:pt>
                <c:pt idx="1">
                  <c:v>13.545816733067729</c:v>
                </c:pt>
                <c:pt idx="2">
                  <c:v>15</c:v>
                </c:pt>
                <c:pt idx="3" formatCode="###0.0">
                  <c:v>14.181818181818157</c:v>
                </c:pt>
                <c:pt idx="4">
                  <c:v>16</c:v>
                </c:pt>
              </c:numCache>
            </c:numRef>
          </c:val>
        </c:ser>
        <c:ser>
          <c:idx val="3"/>
          <c:order val="3"/>
          <c:tx>
            <c:strRef>
              <c:f>'по годам_графики'!$B$538</c:f>
              <c:strCache>
                <c:ptCount val="1"/>
                <c:pt idx="0">
                  <c:v>одногруппников практически не знаю</c:v>
                </c:pt>
              </c:strCache>
            </c:strRef>
          </c:tx>
          <c:dLbls>
            <c:dLbl>
              <c:idx val="0"/>
              <c:layout>
                <c:manualLayout>
                  <c:x val="-2.2234286705699841E-2"/>
                  <c:y val="-4.11877375997343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787429364559865E-2"/>
                  <c:y val="-3.706896383976088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1128001387979751E-2"/>
                  <c:y val="-3.706896383976088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1128001387979751E-2"/>
                  <c:y val="-4.11877375997343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200" b="1"/>
                      <a:t>3</a:t>
                    </a:r>
                    <a:r>
                      <a:rPr lang="en-US" b="1"/>
                      <a:t>,9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годам_графики'!$C$534:$G$534</c:f>
              <c:strCache>
                <c:ptCount val="5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  <c:pt idx="3">
                  <c:v>2015-2016</c:v>
                </c:pt>
                <c:pt idx="4">
                  <c:v>2016-2017</c:v>
                </c:pt>
              </c:strCache>
            </c:strRef>
          </c:cat>
          <c:val>
            <c:numRef>
              <c:f>'по годам_графики'!$C$538:$G$538</c:f>
              <c:numCache>
                <c:formatCode>####.0</c:formatCode>
                <c:ptCount val="5"/>
                <c:pt idx="0">
                  <c:v>1.3</c:v>
                </c:pt>
                <c:pt idx="1">
                  <c:v>3.5856573705179282</c:v>
                </c:pt>
                <c:pt idx="2">
                  <c:v>3.8</c:v>
                </c:pt>
                <c:pt idx="3" formatCode="###0.0">
                  <c:v>3.6363636363636331</c:v>
                </c:pt>
                <c:pt idx="4">
                  <c:v>3.9</c:v>
                </c:pt>
              </c:numCache>
            </c:numRef>
          </c:val>
        </c:ser>
        <c:marker val="1"/>
        <c:axId val="96548352"/>
        <c:axId val="97325440"/>
      </c:lineChart>
      <c:catAx>
        <c:axId val="9654835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7325440"/>
        <c:crosses val="autoZero"/>
        <c:auto val="1"/>
        <c:lblAlgn val="ctr"/>
        <c:lblOffset val="100"/>
      </c:catAx>
      <c:valAx>
        <c:axId val="97325440"/>
        <c:scaling>
          <c:orientation val="minMax"/>
        </c:scaling>
        <c:axPos val="l"/>
        <c:majorGridlines/>
        <c:numFmt formatCode="####.0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9654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557129774178461"/>
          <c:y val="0.121663063550409"/>
          <c:w val="0.29108813023479635"/>
          <c:h val="0.70724858777950095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0919026423736994E-2"/>
          <c:y val="1.8296457283478243E-2"/>
          <c:w val="0.70602339680521642"/>
          <c:h val="0.86932912989960576"/>
        </c:manualLayout>
      </c:layout>
      <c:lineChart>
        <c:grouping val="standard"/>
        <c:ser>
          <c:idx val="0"/>
          <c:order val="0"/>
          <c:tx>
            <c:strRef>
              <c:f>'по годам_графики'!$B$554</c:f>
              <c:strCache>
                <c:ptCount val="1"/>
                <c:pt idx="0">
                  <c:v>только к некоторым студентам нашей группы</c:v>
                </c:pt>
              </c:strCache>
            </c:strRef>
          </c:tx>
          <c:dLbls>
            <c:dLbl>
              <c:idx val="0"/>
              <c:layout>
                <c:manualLayout>
                  <c:x val="-3.7043887484038938E-2"/>
                  <c:y val="6.022409369456898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3969574254378057E-2"/>
                  <c:y val="5.018674474547416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895261024717325E-2"/>
                  <c:y val="3.345782983031611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179052204943463E-2"/>
                  <c:y val="-2.342048088122127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7162088197738526E-3"/>
                  <c:y val="-1.672891491515804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4864835279095494E-2"/>
                  <c:y val="-3.345782983031609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3</a:t>
                    </a:r>
                    <a:r>
                      <a:rPr lang="en-US" b="1"/>
                      <a:t>5,8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годам_графики'!$C$553:$J$553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годам_графики'!$C$554:$J$554</c:f>
              <c:numCache>
                <c:formatCode>0.0</c:formatCode>
                <c:ptCount val="8"/>
                <c:pt idx="0">
                  <c:v>37.1</c:v>
                </c:pt>
                <c:pt idx="1">
                  <c:v>35.800000000000004</c:v>
                </c:pt>
                <c:pt idx="2">
                  <c:v>39.63963963963964</c:v>
                </c:pt>
                <c:pt idx="3">
                  <c:v>40.300000000000004</c:v>
                </c:pt>
                <c:pt idx="4">
                  <c:v>41.43426294820717</c:v>
                </c:pt>
                <c:pt idx="5">
                  <c:v>37</c:v>
                </c:pt>
                <c:pt idx="6" formatCode="###0.0">
                  <c:v>36</c:v>
                </c:pt>
                <c:pt idx="7">
                  <c:v>35.800000000000004</c:v>
                </c:pt>
              </c:numCache>
            </c:numRef>
          </c:val>
        </c:ser>
        <c:ser>
          <c:idx val="1"/>
          <c:order val="1"/>
          <c:tx>
            <c:strRef>
              <c:f>'по годам_графики'!$B$555</c:f>
              <c:strCache>
                <c:ptCount val="1"/>
                <c:pt idx="0">
                  <c:v>к большей части студентов нашей группы</c:v>
                </c:pt>
              </c:strCache>
            </c:strRef>
          </c:tx>
          <c:dLbls>
            <c:dLbl>
              <c:idx val="5"/>
              <c:layout>
                <c:manualLayout>
                  <c:x val="-1.0895261024717325E-2"/>
                  <c:y val="4.014939579637920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8327678664265134E-2"/>
                  <c:y val="5.018674474547416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4</a:t>
                    </a:r>
                    <a:r>
                      <a:rPr lang="en-US" b="1"/>
                      <a:t>2,6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годам_графики'!$C$553:$J$553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годам_графики'!$C$555:$J$555</c:f>
              <c:numCache>
                <c:formatCode>0.0</c:formatCode>
                <c:ptCount val="8"/>
                <c:pt idx="0">
                  <c:v>19.5</c:v>
                </c:pt>
                <c:pt idx="1">
                  <c:v>21</c:v>
                </c:pt>
                <c:pt idx="2">
                  <c:v>31.531531531531503</c:v>
                </c:pt>
                <c:pt idx="3">
                  <c:v>35.4</c:v>
                </c:pt>
                <c:pt idx="4">
                  <c:v>30.677290836653388</c:v>
                </c:pt>
                <c:pt idx="5">
                  <c:v>34.200000000000003</c:v>
                </c:pt>
                <c:pt idx="6" formatCode="###0.0">
                  <c:v>35.636363636363626</c:v>
                </c:pt>
                <c:pt idx="7">
                  <c:v>42.6</c:v>
                </c:pt>
              </c:numCache>
            </c:numRef>
          </c:val>
        </c:ser>
        <c:ser>
          <c:idx val="2"/>
          <c:order val="2"/>
          <c:tx>
            <c:strRef>
              <c:f>'по годам_графики'!$B$556</c:f>
              <c:strCache>
                <c:ptCount val="1"/>
                <c:pt idx="0">
                  <c:v>примерно к половине студентов нашей группы</c:v>
                </c:pt>
              </c:strCache>
            </c:strRef>
          </c:tx>
          <c:dLbls>
            <c:dLbl>
              <c:idx val="0"/>
              <c:layout>
                <c:manualLayout>
                  <c:x val="-5.5864206957113333E-2"/>
                  <c:y val="-3.024218990190006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07E-3"/>
                  <c:y val="4.79708926221617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8,1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годам_графики'!$C$553:$J$553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годам_графики'!$C$556:$J$556</c:f>
              <c:numCache>
                <c:formatCode>0.0</c:formatCode>
                <c:ptCount val="8"/>
                <c:pt idx="0">
                  <c:v>40.700000000000003</c:v>
                </c:pt>
                <c:pt idx="1">
                  <c:v>42.7</c:v>
                </c:pt>
                <c:pt idx="2">
                  <c:v>24.62462462462463</c:v>
                </c:pt>
                <c:pt idx="3">
                  <c:v>21.1</c:v>
                </c:pt>
                <c:pt idx="4">
                  <c:v>19.52191235059761</c:v>
                </c:pt>
                <c:pt idx="5">
                  <c:v>21.9</c:v>
                </c:pt>
                <c:pt idx="6" formatCode="###0.0">
                  <c:v>21.818181818181817</c:v>
                </c:pt>
                <c:pt idx="7">
                  <c:v>18.100000000000001</c:v>
                </c:pt>
              </c:numCache>
            </c:numRef>
          </c:val>
        </c:ser>
        <c:ser>
          <c:idx val="3"/>
          <c:order val="3"/>
          <c:tx>
            <c:strRef>
              <c:f>'по годам_графики'!$B$557</c:f>
              <c:strCache>
                <c:ptCount val="1"/>
                <c:pt idx="0">
                  <c:v>практически ни к кому из нашей группы</c:v>
                </c:pt>
              </c:strCache>
            </c:strRef>
          </c:tx>
          <c:dLbls>
            <c:dLbl>
              <c:idx val="0"/>
              <c:layout>
                <c:manualLayout>
                  <c:x val="-4.3581044098869259E-2"/>
                  <c:y val="-2.676626386425288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7043887484038938E-2"/>
                  <c:y val="-3.345782983031611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486483527909541E-2"/>
                  <c:y val="-3.011204684728450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7558382595579065E-3"/>
                  <c:y val="4.4972711833277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07E-3"/>
                  <c:y val="-5.39672541999321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3</a:t>
                    </a:r>
                    <a:r>
                      <a:rPr lang="en-US" b="1"/>
                      <a:t>,5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годам_графики'!$C$553:$J$553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годам_графики'!$C$557:$J$557</c:f>
              <c:numCache>
                <c:formatCode>0.0</c:formatCode>
                <c:ptCount val="8"/>
                <c:pt idx="0">
                  <c:v>2.7</c:v>
                </c:pt>
                <c:pt idx="1">
                  <c:v>0.5</c:v>
                </c:pt>
                <c:pt idx="2">
                  <c:v>4.2042042042042054</c:v>
                </c:pt>
                <c:pt idx="3">
                  <c:v>3.2</c:v>
                </c:pt>
                <c:pt idx="4">
                  <c:v>8.3665338645418483</c:v>
                </c:pt>
                <c:pt idx="5">
                  <c:v>6.8</c:v>
                </c:pt>
                <c:pt idx="6" formatCode="###0.0">
                  <c:v>6.5454545454545459</c:v>
                </c:pt>
                <c:pt idx="7">
                  <c:v>3.5</c:v>
                </c:pt>
              </c:numCache>
            </c:numRef>
          </c:val>
        </c:ser>
        <c:marker val="1"/>
        <c:axId val="48439296"/>
        <c:axId val="48440832"/>
      </c:lineChart>
      <c:catAx>
        <c:axId val="4843929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8440832"/>
        <c:crosses val="autoZero"/>
        <c:auto val="1"/>
        <c:lblAlgn val="ctr"/>
        <c:lblOffset val="100"/>
      </c:catAx>
      <c:valAx>
        <c:axId val="48440832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8439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638233313790137"/>
          <c:y val="7.250996687674853E-2"/>
          <c:w val="0.25084199195742168"/>
          <c:h val="0.877303341492419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0919026423736994E-2"/>
          <c:y val="1.8296457283478243E-2"/>
          <c:w val="0.75773761270557105"/>
          <c:h val="0.9216555390816894"/>
        </c:manualLayout>
      </c:layout>
      <c:lineChart>
        <c:grouping val="standard"/>
        <c:ser>
          <c:idx val="0"/>
          <c:order val="0"/>
          <c:tx>
            <c:strRef>
              <c:f>'по годам_графики'!$B$571</c:f>
              <c:strCache>
                <c:ptCount val="1"/>
                <c:pt idx="0">
                  <c:v>да</c:v>
                </c:pt>
              </c:strCache>
            </c:strRef>
          </c:tx>
          <c:dLbls>
            <c:dLbl>
              <c:idx val="0"/>
              <c:layout>
                <c:manualLayout>
                  <c:x val="4.6367431224229923E-3"/>
                  <c:y val="4.71968879212559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4.71968879212559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477557341817241E-2"/>
                  <c:y val="3.630529840096606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5</a:t>
                    </a:r>
                    <a:r>
                      <a:rPr lang="en-US" b="1"/>
                      <a:t>8,9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годам_графики'!$C$570:$J$570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годам_графики'!$C$571:$J$571</c:f>
              <c:numCache>
                <c:formatCode>0.0</c:formatCode>
                <c:ptCount val="8"/>
                <c:pt idx="0">
                  <c:v>41.8</c:v>
                </c:pt>
                <c:pt idx="1">
                  <c:v>41.5</c:v>
                </c:pt>
                <c:pt idx="2">
                  <c:v>42.2</c:v>
                </c:pt>
                <c:pt idx="3">
                  <c:v>59.7</c:v>
                </c:pt>
                <c:pt idx="4">
                  <c:v>53</c:v>
                </c:pt>
                <c:pt idx="5">
                  <c:v>53.1</c:v>
                </c:pt>
                <c:pt idx="6" formatCode="###0.0">
                  <c:v>62.545454545454547</c:v>
                </c:pt>
                <c:pt idx="7">
                  <c:v>58.9</c:v>
                </c:pt>
              </c:numCache>
            </c:numRef>
          </c:val>
        </c:ser>
        <c:ser>
          <c:idx val="1"/>
          <c:order val="1"/>
          <c:tx>
            <c:strRef>
              <c:f>'по годам_графики'!$B$572</c:f>
              <c:strCache>
                <c:ptCount val="1"/>
                <c:pt idx="0">
                  <c:v>скорее да, чем нет</c:v>
                </c:pt>
              </c:strCache>
            </c:strRef>
          </c:tx>
          <c:dLbls>
            <c:dLbl>
              <c:idx val="0"/>
              <c:layout>
                <c:manualLayout>
                  <c:x val="-3.477557341817241E-2"/>
                  <c:y val="-4.719688792125593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9412316540595384E-2"/>
                  <c:y val="-2.904423872077287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477557341817241E-2"/>
                  <c:y val="3.630529840096614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7093944979383883E-2"/>
                  <c:y val="-3.26747685608694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0865344050903529E-2"/>
                  <c:y val="3.993582824106267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2</a:t>
                    </a:r>
                    <a:r>
                      <a:rPr lang="en-US" b="1"/>
                      <a:t>8,7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годам_графики'!$C$570:$J$570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годам_графики'!$C$572:$J$572</c:f>
              <c:numCache>
                <c:formatCode>0.0</c:formatCode>
                <c:ptCount val="8"/>
                <c:pt idx="0">
                  <c:v>41</c:v>
                </c:pt>
                <c:pt idx="1">
                  <c:v>44.4</c:v>
                </c:pt>
                <c:pt idx="2">
                  <c:v>45.1</c:v>
                </c:pt>
                <c:pt idx="3">
                  <c:v>29.5</c:v>
                </c:pt>
                <c:pt idx="4">
                  <c:v>32.200000000000003</c:v>
                </c:pt>
                <c:pt idx="5">
                  <c:v>33.200000000000003</c:v>
                </c:pt>
                <c:pt idx="6" formatCode="###0.0">
                  <c:v>26.181818181818212</c:v>
                </c:pt>
                <c:pt idx="7">
                  <c:v>28.7</c:v>
                </c:pt>
              </c:numCache>
            </c:numRef>
          </c:val>
        </c:ser>
        <c:ser>
          <c:idx val="2"/>
          <c:order val="2"/>
          <c:tx>
            <c:strRef>
              <c:f>'по годам_графики'!$B$573</c:f>
              <c:strCache>
                <c:ptCount val="1"/>
                <c:pt idx="0">
                  <c:v>затрудняюсь ответить</c:v>
                </c:pt>
              </c:strCache>
            </c:strRef>
          </c:tx>
          <c:dLbls>
            <c:dLbl>
              <c:idx val="0"/>
              <c:layout>
                <c:manualLayout>
                  <c:x val="-4.7615883437389282E-2"/>
                  <c:y val="-1.721500054886752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2457201856960896E-2"/>
                  <c:y val="-2.904423872077281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4775573418172438E-2"/>
                  <c:y val="-3.26747685608694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5502087173326402E-2"/>
                  <c:y val="-1.81526492004830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9412316540595384E-2"/>
                  <c:y val="-2.904423872077281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590500372126023E-2"/>
                  <c:y val="-3.553116652640060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9412316540595412E-2"/>
                  <c:y val="-2.904423872077281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8</a:t>
                    </a:r>
                    <a:r>
                      <a:rPr lang="en-US" b="1"/>
                      <a:t>,5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годам_графики'!$C$570:$J$570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годам_графики'!$C$573:$J$573</c:f>
              <c:numCache>
                <c:formatCode>0.0</c:formatCode>
                <c:ptCount val="8"/>
                <c:pt idx="0">
                  <c:v>10.8</c:v>
                </c:pt>
                <c:pt idx="1">
                  <c:v>9.9</c:v>
                </c:pt>
                <c:pt idx="2">
                  <c:v>8.6</c:v>
                </c:pt>
                <c:pt idx="3">
                  <c:v>6.5</c:v>
                </c:pt>
                <c:pt idx="4">
                  <c:v>6.8</c:v>
                </c:pt>
                <c:pt idx="5">
                  <c:v>6.5</c:v>
                </c:pt>
                <c:pt idx="6" formatCode="###0.0">
                  <c:v>6.9090909090909092</c:v>
                </c:pt>
                <c:pt idx="7">
                  <c:v>8.5</c:v>
                </c:pt>
              </c:numCache>
            </c:numRef>
          </c:val>
        </c:ser>
        <c:ser>
          <c:idx val="3"/>
          <c:order val="3"/>
          <c:tx>
            <c:strRef>
              <c:f>'по годам_графики'!$B$574</c:f>
              <c:strCache>
                <c:ptCount val="1"/>
                <c:pt idx="0">
                  <c:v>скорее нет, чем да</c:v>
                </c:pt>
              </c:strCache>
            </c:strRef>
          </c:tx>
          <c:dLbls>
            <c:dLbl>
              <c:idx val="0"/>
              <c:layout>
                <c:manualLayout>
                  <c:x val="-2.3183715612114953E-2"/>
                  <c:y val="-1.089158952028980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2502987624070994E-17"/>
                  <c:y val="-2.178317904057964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4373934712831379E-3"/>
                  <c:y val="2.318965201800284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4313145915202752E-2"/>
                  <c:y val="4.042666444070409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8.5005975248141988E-17"/>
                  <c:y val="-7.2610596801932171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3</a:t>
                    </a:r>
                    <a:r>
                      <a:rPr lang="en-US" b="1"/>
                      <a:t>,2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годам_графики'!$C$570:$J$570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годам_графики'!$C$574:$J$574</c:f>
              <c:numCache>
                <c:formatCode>0.0</c:formatCode>
                <c:ptCount val="8"/>
                <c:pt idx="0">
                  <c:v>5.4</c:v>
                </c:pt>
                <c:pt idx="1">
                  <c:v>2.9</c:v>
                </c:pt>
                <c:pt idx="2">
                  <c:v>2.9</c:v>
                </c:pt>
                <c:pt idx="3">
                  <c:v>3.2</c:v>
                </c:pt>
                <c:pt idx="4">
                  <c:v>4.8</c:v>
                </c:pt>
                <c:pt idx="5">
                  <c:v>3.1</c:v>
                </c:pt>
                <c:pt idx="6" formatCode="###0.0">
                  <c:v>2.5454545454545454</c:v>
                </c:pt>
                <c:pt idx="7">
                  <c:v>3.2</c:v>
                </c:pt>
              </c:numCache>
            </c:numRef>
          </c:val>
        </c:ser>
        <c:ser>
          <c:idx val="4"/>
          <c:order val="4"/>
          <c:tx>
            <c:strRef>
              <c:f>'по годам_графики'!$B$575</c:f>
              <c:strCache>
                <c:ptCount val="1"/>
                <c:pt idx="0">
                  <c:v>нет</c:v>
                </c:pt>
              </c:strCache>
            </c:strRef>
          </c:tx>
          <c:dLbls>
            <c:dLbl>
              <c:idx val="0"/>
              <c:layout>
                <c:manualLayout>
                  <c:x val="-2.6525598178225963E-2"/>
                  <c:y val="-1.012432035001780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3637346461846435E-2"/>
                  <c:y val="-6.537906819171130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6988336873920978E-4"/>
                  <c:y val="8.113670912309521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778732439049799E-3"/>
                  <c:y val="4.200526847835245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0298350069694663E-2"/>
                  <c:y val="3.422471438374521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1129801400195997E-2"/>
                  <c:y val="1.580110886492452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4.6367431224230825E-3"/>
                  <c:y val="7.2610596801932171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0</a:t>
                    </a:r>
                    <a:r>
                      <a:rPr lang="en-US" b="1"/>
                      <a:t>,7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годам_графики'!$C$570:$J$570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годам_графики'!$C$575:$J$575</c:f>
              <c:numCache>
                <c:formatCode>0.0</c:formatCode>
                <c:ptCount val="8"/>
                <c:pt idx="0">
                  <c:v>1.1000000000000001</c:v>
                </c:pt>
                <c:pt idx="1">
                  <c:v>1.3</c:v>
                </c:pt>
                <c:pt idx="2">
                  <c:v>1.2</c:v>
                </c:pt>
                <c:pt idx="3">
                  <c:v>1</c:v>
                </c:pt>
                <c:pt idx="4">
                  <c:v>3.2</c:v>
                </c:pt>
                <c:pt idx="5">
                  <c:v>4.0999999999999996</c:v>
                </c:pt>
                <c:pt idx="6" formatCode="###0.0">
                  <c:v>1.8181818181818181</c:v>
                </c:pt>
                <c:pt idx="7">
                  <c:v>0.70000000000000062</c:v>
                </c:pt>
              </c:numCache>
            </c:numRef>
          </c:val>
        </c:ser>
        <c:marker val="1"/>
        <c:axId val="64805888"/>
        <c:axId val="64853120"/>
      </c:lineChart>
      <c:catAx>
        <c:axId val="6480588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4853120"/>
        <c:crosses val="autoZero"/>
        <c:auto val="1"/>
        <c:lblAlgn val="ctr"/>
        <c:lblOffset val="100"/>
      </c:catAx>
      <c:valAx>
        <c:axId val="64853120"/>
        <c:scaling>
          <c:orientation val="minMax"/>
        </c:scaling>
        <c:axPos val="l"/>
        <c:majorGridlines/>
        <c:numFmt formatCode="0.0" sourceLinked="1"/>
        <c:tickLblPos val="nextTo"/>
        <c:crossAx val="64805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540231823239183"/>
          <c:y val="7.5499869643967946E-2"/>
          <c:w val="0.19210057385505908"/>
          <c:h val="0.877303341492419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0919026423736994E-2"/>
          <c:y val="1.8296457283478243E-2"/>
          <c:w val="0.73135359099780606"/>
          <c:h val="0.9216555390816894"/>
        </c:manualLayout>
      </c:layout>
      <c:lineChart>
        <c:grouping val="standard"/>
        <c:ser>
          <c:idx val="0"/>
          <c:order val="0"/>
          <c:tx>
            <c:strRef>
              <c:f>'по годам_графики'!$B$591</c:f>
              <c:strCache>
                <c:ptCount val="1"/>
                <c:pt idx="0">
                  <c:v>да</c:v>
                </c:pt>
              </c:strCache>
            </c:strRef>
          </c:tx>
          <c:dLbls>
            <c:dLbl>
              <c:idx val="0"/>
              <c:layout>
                <c:manualLayout>
                  <c:x val="-1.5904255309632978E-2"/>
                  <c:y val="3.317901174092886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1808510619265942E-2"/>
                  <c:y val="2.986111056683602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0448328255242371E-2"/>
                  <c:y val="2.322530821865021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6</a:t>
                    </a:r>
                    <a:r>
                      <a:rPr lang="en-US" b="1"/>
                      <a:t>0,6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годам_графики'!$C$590:$J$590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годам_графики'!$C$591:$J$591</c:f>
              <c:numCache>
                <c:formatCode>0.0</c:formatCode>
                <c:ptCount val="8"/>
                <c:pt idx="0">
                  <c:v>41.8</c:v>
                </c:pt>
                <c:pt idx="1">
                  <c:v>41.5</c:v>
                </c:pt>
                <c:pt idx="2">
                  <c:v>42.2</c:v>
                </c:pt>
                <c:pt idx="3">
                  <c:v>37</c:v>
                </c:pt>
                <c:pt idx="4">
                  <c:v>44.2</c:v>
                </c:pt>
                <c:pt idx="5">
                  <c:v>39</c:v>
                </c:pt>
                <c:pt idx="6" formatCode="###0.0">
                  <c:v>51.459854014598484</c:v>
                </c:pt>
                <c:pt idx="7">
                  <c:v>60.6</c:v>
                </c:pt>
              </c:numCache>
            </c:numRef>
          </c:val>
        </c:ser>
        <c:ser>
          <c:idx val="1"/>
          <c:order val="1"/>
          <c:tx>
            <c:strRef>
              <c:f>'по годам_графики'!$B$592</c:f>
              <c:strCache>
                <c:ptCount val="1"/>
                <c:pt idx="0">
                  <c:v>скорее да, чем нет</c:v>
                </c:pt>
              </c:strCache>
            </c:strRef>
          </c:tx>
          <c:dLbls>
            <c:dLbl>
              <c:idx val="0"/>
              <c:layout>
                <c:manualLayout>
                  <c:x val="-4.0896656510484734E-2"/>
                  <c:y val="-4.97685176113934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0448328255242346E-2"/>
                  <c:y val="-3.317901174092886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4992401200851777E-2"/>
                  <c:y val="-3.31790117409288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3632218836828244E-2"/>
                  <c:y val="9.9537035222786816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6.8161094184141392E-3"/>
                  <c:y val="-9.9537035222786816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3</a:t>
                    </a:r>
                    <a:r>
                      <a:rPr lang="en-US" b="1"/>
                      <a:t>1,2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годам_графики'!$C$590:$J$590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годам_графики'!$C$592:$J$592</c:f>
              <c:numCache>
                <c:formatCode>0.0</c:formatCode>
                <c:ptCount val="8"/>
                <c:pt idx="0">
                  <c:v>41</c:v>
                </c:pt>
                <c:pt idx="1">
                  <c:v>44.4</c:v>
                </c:pt>
                <c:pt idx="2">
                  <c:v>45.1</c:v>
                </c:pt>
                <c:pt idx="3">
                  <c:v>45.1</c:v>
                </c:pt>
                <c:pt idx="4">
                  <c:v>37.5</c:v>
                </c:pt>
                <c:pt idx="5">
                  <c:v>41.4</c:v>
                </c:pt>
                <c:pt idx="6" formatCode="###0.0">
                  <c:v>33.211678832116789</c:v>
                </c:pt>
                <c:pt idx="7">
                  <c:v>31.2</c:v>
                </c:pt>
              </c:numCache>
            </c:numRef>
          </c:val>
        </c:ser>
        <c:ser>
          <c:idx val="2"/>
          <c:order val="2"/>
          <c:tx>
            <c:strRef>
              <c:f>'по годам_графики'!$B$593</c:f>
              <c:strCache>
                <c:ptCount val="1"/>
                <c:pt idx="0">
                  <c:v>затрудняюсь ответить</c:v>
                </c:pt>
              </c:strCache>
            </c:strRef>
          </c:tx>
          <c:dLbls>
            <c:dLbl>
              <c:idx val="0"/>
              <c:layout>
                <c:manualLayout>
                  <c:x val="-4.2191538399473753E-2"/>
                  <c:y val="-1.97867085923974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9536474146461197E-2"/>
                  <c:y val="-2.986111056683602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536474146461197E-2"/>
                  <c:y val="-3.649691291502182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0896656510484714E-2"/>
                  <c:y val="-3.317901174092886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3168692983289438E-2"/>
                  <c:y val="-3.317901174092886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2891574304806041E-2"/>
                  <c:y val="-3.165878599824803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2720364728047081E-2"/>
                  <c:y val="-2.322530821865021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363221883682816E-2"/>
                  <c:y val="-1.9907407044557367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6</a:t>
                    </a:r>
                    <a:r>
                      <a:rPr lang="en-US" b="1"/>
                      <a:t>,0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годам_графики'!$C$590:$J$590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годам_графики'!$C$593:$J$593</c:f>
              <c:numCache>
                <c:formatCode>0.0</c:formatCode>
                <c:ptCount val="8"/>
                <c:pt idx="0">
                  <c:v>10.8</c:v>
                </c:pt>
                <c:pt idx="1">
                  <c:v>9.9</c:v>
                </c:pt>
                <c:pt idx="2">
                  <c:v>8.6</c:v>
                </c:pt>
                <c:pt idx="3">
                  <c:v>11.4</c:v>
                </c:pt>
                <c:pt idx="4">
                  <c:v>13.1</c:v>
                </c:pt>
                <c:pt idx="5">
                  <c:v>13.4</c:v>
                </c:pt>
                <c:pt idx="6" formatCode="###0.0">
                  <c:v>11.313868613138686</c:v>
                </c:pt>
                <c:pt idx="7">
                  <c:v>6</c:v>
                </c:pt>
              </c:numCache>
            </c:numRef>
          </c:val>
        </c:ser>
        <c:ser>
          <c:idx val="3"/>
          <c:order val="3"/>
          <c:tx>
            <c:strRef>
              <c:f>'по годам_графики'!$B$594</c:f>
              <c:strCache>
                <c:ptCount val="1"/>
                <c:pt idx="0">
                  <c:v>скорее нет, чем да</c:v>
                </c:pt>
              </c:strCache>
            </c:strRef>
          </c:tx>
          <c:dLbls>
            <c:dLbl>
              <c:idx val="0"/>
              <c:layout>
                <c:manualLayout>
                  <c:x val="-2.2720364728047081E-2"/>
                  <c:y val="-9.9537035222786816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4080547092070611E-2"/>
                  <c:y val="-1.990740704455736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2720364728047081E-2"/>
                  <c:y val="-1.658950587046444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0448328255242332E-2"/>
                  <c:y val="-1.658950587046444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9748292349910076E-2"/>
                  <c:y val="-2.47032111274568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504874628391161E-2"/>
                  <c:y val="2.305448550962443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0896656510484734E-2"/>
                  <c:y val="-4.313271526320750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8.330704163278596E-17"/>
                  <c:y val="-1.9907407044557367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2</a:t>
                    </a:r>
                    <a:r>
                      <a:rPr lang="en-US" b="1"/>
                      <a:t>,1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годам_графики'!$C$590:$J$590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годам_графики'!$C$594:$J$594</c:f>
              <c:numCache>
                <c:formatCode>0.0</c:formatCode>
                <c:ptCount val="8"/>
                <c:pt idx="0">
                  <c:v>5.4</c:v>
                </c:pt>
                <c:pt idx="1">
                  <c:v>2.9</c:v>
                </c:pt>
                <c:pt idx="2">
                  <c:v>2.9</c:v>
                </c:pt>
                <c:pt idx="3">
                  <c:v>5.2</c:v>
                </c:pt>
                <c:pt idx="4">
                  <c:v>3.6</c:v>
                </c:pt>
                <c:pt idx="5">
                  <c:v>1.7</c:v>
                </c:pt>
                <c:pt idx="6" formatCode="###0.0">
                  <c:v>2.5547445255474455</c:v>
                </c:pt>
                <c:pt idx="7">
                  <c:v>2.1</c:v>
                </c:pt>
              </c:numCache>
            </c:numRef>
          </c:val>
        </c:ser>
        <c:ser>
          <c:idx val="4"/>
          <c:order val="4"/>
          <c:tx>
            <c:strRef>
              <c:f>'по годам_графики'!$B$595</c:f>
              <c:strCache>
                <c:ptCount val="1"/>
                <c:pt idx="0">
                  <c:v>нет</c:v>
                </c:pt>
              </c:strCache>
            </c:strRef>
          </c:tx>
          <c:dLbls>
            <c:dLbl>
              <c:idx val="0"/>
              <c:layout>
                <c:manualLayout>
                  <c:x val="-4.5632542268925214E-2"/>
                  <c:y val="-2.296631358756100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278502083314225E-2"/>
                  <c:y val="-5.804720205564183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493373068815807E-2"/>
                  <c:y val="-7.4688622299297121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2358616962507398E-2"/>
                  <c:y val="-6.2647386681054344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5098925970792444E-2"/>
                  <c:y val="-3.211682862077070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1808510619265963E-2"/>
                  <c:y val="-2.986111056683602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5904305594457727E-2"/>
                  <c:y val="-3.44941743698643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0</a:t>
                    </a:r>
                    <a:r>
                      <a:rPr lang="en-US" b="1"/>
                      <a:t>,0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годам_графики'!$C$590:$J$590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годам_графики'!$C$595:$J$595</c:f>
              <c:numCache>
                <c:formatCode>0.0</c:formatCode>
                <c:ptCount val="8"/>
                <c:pt idx="0">
                  <c:v>1.1000000000000001</c:v>
                </c:pt>
                <c:pt idx="1">
                  <c:v>1.3</c:v>
                </c:pt>
                <c:pt idx="2">
                  <c:v>1.2</c:v>
                </c:pt>
                <c:pt idx="3">
                  <c:v>1.3</c:v>
                </c:pt>
                <c:pt idx="4">
                  <c:v>1.6</c:v>
                </c:pt>
                <c:pt idx="5">
                  <c:v>4.5</c:v>
                </c:pt>
                <c:pt idx="6" formatCode="###0.0">
                  <c:v>1.4598540145985399</c:v>
                </c:pt>
                <c:pt idx="7">
                  <c:v>0</c:v>
                </c:pt>
              </c:numCache>
            </c:numRef>
          </c:val>
        </c:ser>
        <c:marker val="1"/>
        <c:axId val="64788352"/>
        <c:axId val="65001728"/>
      </c:lineChart>
      <c:catAx>
        <c:axId val="6478835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5001728"/>
        <c:crosses val="autoZero"/>
        <c:auto val="1"/>
        <c:lblAlgn val="ctr"/>
        <c:lblOffset val="100"/>
      </c:catAx>
      <c:valAx>
        <c:axId val="6500172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478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094545331398302"/>
          <c:y val="8.2881955085023204E-2"/>
          <c:w val="0.21646489667857366"/>
          <c:h val="0.8275347132144689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solidFill>
            <a:sysClr val="windowText" lastClr="00000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plotArea>
      <c:layout>
        <c:manualLayout>
          <c:layoutTarget val="inner"/>
          <c:xMode val="edge"/>
          <c:yMode val="edge"/>
          <c:x val="3.2245168597520198E-2"/>
          <c:y val="1.8296457283478243E-2"/>
          <c:w val="0.63181306719711783"/>
          <c:h val="0.86932912989960576"/>
        </c:manualLayout>
      </c:layout>
      <c:lineChart>
        <c:grouping val="standard"/>
        <c:ser>
          <c:idx val="0"/>
          <c:order val="0"/>
          <c:tx>
            <c:strRef>
              <c:f>'по годам_графики'!$B$2</c:f>
              <c:strCache>
                <c:ptCount val="1"/>
                <c:pt idx="0">
                  <c:v>высшее образование необходимо для получения хорошей работы, для карьерного роста</c:v>
                </c:pt>
              </c:strCache>
            </c:strRef>
          </c:tx>
          <c:dLbls>
            <c:dLbl>
              <c:idx val="2"/>
              <c:layout>
                <c:manualLayout>
                  <c:x val="-7.2813477212764523E-3"/>
                  <c:y val="2.504076518268921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1650156354042315E-2"/>
                  <c:y val="-2.0032612146151367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912539088510581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6</a:t>
                    </a:r>
                    <a:r>
                      <a:rPr lang="en-US" b="1"/>
                      <a:t>6,7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годам_графики'!$C$1:$J$1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годам_графики'!$C$2:$J$2</c:f>
              <c:numCache>
                <c:formatCode>General</c:formatCode>
                <c:ptCount val="8"/>
                <c:pt idx="0">
                  <c:v>65.5</c:v>
                </c:pt>
                <c:pt idx="1">
                  <c:v>68.400000000000006</c:v>
                </c:pt>
                <c:pt idx="2" formatCode="####.0">
                  <c:v>71.810089020771514</c:v>
                </c:pt>
                <c:pt idx="3">
                  <c:v>73.099999999999994</c:v>
                </c:pt>
                <c:pt idx="4">
                  <c:v>68.400000000000006</c:v>
                </c:pt>
                <c:pt idx="5">
                  <c:v>60.8</c:v>
                </c:pt>
                <c:pt idx="6" formatCode="###0.0">
                  <c:v>65.454545454545467</c:v>
                </c:pt>
                <c:pt idx="7">
                  <c:v>66.7</c:v>
                </c:pt>
              </c:numCache>
            </c:numRef>
          </c:val>
        </c:ser>
        <c:ser>
          <c:idx val="1"/>
          <c:order val="1"/>
          <c:tx>
            <c:strRef>
              <c:f>'по годам_графики'!$B$3</c:f>
              <c:strCache>
                <c:ptCount val="1"/>
                <c:pt idx="0">
                  <c:v>получить профессию, которая мне нравится</c:v>
                </c:pt>
              </c:strCache>
            </c:strRef>
          </c:tx>
          <c:dLbls>
            <c:dLbl>
              <c:idx val="7"/>
              <c:layout>
                <c:manualLayout>
                  <c:x val="-1.4562695442552861E-2"/>
                  <c:y val="-3.7561147774033833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4</a:t>
                    </a:r>
                    <a:r>
                      <a:rPr lang="en-US" b="1"/>
                      <a:t>7,9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годам_графики'!$C$1:$J$1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годам_графики'!$C$3:$J$3</c:f>
              <c:numCache>
                <c:formatCode>General</c:formatCode>
                <c:ptCount val="8"/>
                <c:pt idx="0">
                  <c:v>59.6</c:v>
                </c:pt>
                <c:pt idx="1">
                  <c:v>52</c:v>
                </c:pt>
                <c:pt idx="2" formatCode="####.0">
                  <c:v>51.632047477744763</c:v>
                </c:pt>
                <c:pt idx="3">
                  <c:v>43.5</c:v>
                </c:pt>
                <c:pt idx="4">
                  <c:v>42.8</c:v>
                </c:pt>
                <c:pt idx="5">
                  <c:v>41.3</c:v>
                </c:pt>
                <c:pt idx="6" formatCode="###0.0">
                  <c:v>55.636363636363626</c:v>
                </c:pt>
                <c:pt idx="7">
                  <c:v>47.9</c:v>
                </c:pt>
              </c:numCache>
            </c:numRef>
          </c:val>
        </c:ser>
        <c:ser>
          <c:idx val="2"/>
          <c:order val="2"/>
          <c:tx>
            <c:strRef>
              <c:f>'по годам_графики'!$B$4</c:f>
              <c:strCache>
                <c:ptCount val="1"/>
                <c:pt idx="0">
                  <c:v>расширить свой кругозор, повысить свой культурно-образовательный уровень</c:v>
                </c:pt>
              </c:strCache>
            </c:strRef>
          </c:tx>
          <c:dLbls>
            <c:dLbl>
              <c:idx val="0"/>
              <c:layout>
                <c:manualLayout>
                  <c:x val="-3.5668786946684433E-3"/>
                  <c:y val="2.998180788885133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12E-3"/>
                  <c:y val="4.79708926221617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100" b="1"/>
                      <a:t>4</a:t>
                    </a:r>
                    <a:r>
                      <a:rPr lang="en-US" b="1"/>
                      <a:t>7,9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годам_графики'!$C$1:$J$1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годам_графики'!$C$4:$J$4</c:f>
              <c:numCache>
                <c:formatCode>General</c:formatCode>
                <c:ptCount val="8"/>
                <c:pt idx="0">
                  <c:v>40.700000000000003</c:v>
                </c:pt>
                <c:pt idx="1">
                  <c:v>41.4</c:v>
                </c:pt>
                <c:pt idx="2" formatCode="####.0">
                  <c:v>35.608308605341243</c:v>
                </c:pt>
                <c:pt idx="3">
                  <c:v>39.300000000000004</c:v>
                </c:pt>
                <c:pt idx="4">
                  <c:v>38.4</c:v>
                </c:pt>
                <c:pt idx="5">
                  <c:v>40.6</c:v>
                </c:pt>
                <c:pt idx="6" formatCode="###0.0">
                  <c:v>44</c:v>
                </c:pt>
                <c:pt idx="7">
                  <c:v>47.9</c:v>
                </c:pt>
              </c:numCache>
            </c:numRef>
          </c:val>
        </c:ser>
        <c:ser>
          <c:idx val="3"/>
          <c:order val="3"/>
          <c:tx>
            <c:strRef>
              <c:f>'по годам_графики'!$B$5</c:f>
              <c:strCache>
                <c:ptCount val="1"/>
                <c:pt idx="0">
                  <c:v>с высшим образованием легче устроиться на работу</c:v>
                </c:pt>
              </c:strCache>
            </c:strRef>
          </c:tx>
          <c:dLbls>
            <c:dLbl>
              <c:idx val="4"/>
              <c:layout>
                <c:manualLayout>
                  <c:x val="-4.7558382595579065E-3"/>
                  <c:y val="4.497271183327708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12E-3"/>
                  <c:y val="-5.39672541999321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100" b="1"/>
                      <a:t>3</a:t>
                    </a:r>
                    <a:r>
                      <a:rPr lang="en-US" b="1"/>
                      <a:t>5,8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годам_графики'!$C$1:$J$1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годам_графики'!$C$5:$J$5</c:f>
              <c:numCache>
                <c:formatCode>General</c:formatCode>
                <c:ptCount val="8"/>
                <c:pt idx="0">
                  <c:v>33.4</c:v>
                </c:pt>
                <c:pt idx="1">
                  <c:v>37.6</c:v>
                </c:pt>
                <c:pt idx="2" formatCode="####.0">
                  <c:v>38.872403560830854</c:v>
                </c:pt>
                <c:pt idx="3">
                  <c:v>45.8</c:v>
                </c:pt>
                <c:pt idx="4">
                  <c:v>38.800000000000004</c:v>
                </c:pt>
                <c:pt idx="5">
                  <c:v>40.6</c:v>
                </c:pt>
                <c:pt idx="6" formatCode="###0.0">
                  <c:v>33.090909090909136</c:v>
                </c:pt>
                <c:pt idx="7">
                  <c:v>35.800000000000004</c:v>
                </c:pt>
              </c:numCache>
            </c:numRef>
          </c:val>
        </c:ser>
        <c:ser>
          <c:idx val="4"/>
          <c:order val="4"/>
          <c:tx>
            <c:strRef>
              <c:f>'по годам_графики'!$B$6</c:f>
              <c:strCache>
                <c:ptCount val="1"/>
                <c:pt idx="0">
                  <c:v>диплом о высшем образовании необходим каждому современному человеку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2.99820439660785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797340218240193E-17"/>
                  <c:y val="-2.698362709996604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779191297789598E-3"/>
                  <c:y val="3.297998867773629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3779191297789598E-3"/>
                  <c:y val="7.795270051101282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100" b="1"/>
                      <a:t>2</a:t>
                    </a:r>
                    <a:r>
                      <a:rPr lang="en-US" b="1"/>
                      <a:t>8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годам_графики'!$C$1:$J$1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годам_графики'!$C$6:$J$6</c:f>
              <c:numCache>
                <c:formatCode>General</c:formatCode>
                <c:ptCount val="8"/>
                <c:pt idx="0">
                  <c:v>41.2</c:v>
                </c:pt>
                <c:pt idx="1">
                  <c:v>40.700000000000003</c:v>
                </c:pt>
                <c:pt idx="2" formatCode="####.0">
                  <c:v>31.454005934718101</c:v>
                </c:pt>
                <c:pt idx="3">
                  <c:v>38.300000000000004</c:v>
                </c:pt>
                <c:pt idx="4">
                  <c:v>38</c:v>
                </c:pt>
                <c:pt idx="5">
                  <c:v>32.1</c:v>
                </c:pt>
                <c:pt idx="6" formatCode="###0.0">
                  <c:v>28.72727272727273</c:v>
                </c:pt>
                <c:pt idx="7">
                  <c:v>28</c:v>
                </c:pt>
              </c:numCache>
            </c:numRef>
          </c:val>
        </c:ser>
        <c:ser>
          <c:idx val="5"/>
          <c:order val="5"/>
          <c:tx>
            <c:strRef>
              <c:f>'по годам_графики'!$B$7</c:f>
              <c:strCache>
                <c:ptCount val="1"/>
                <c:pt idx="0">
                  <c:v>высшее образование – это престижно</c:v>
                </c:pt>
              </c:strCache>
            </c:strRef>
          </c:tx>
          <c:dLbls>
            <c:dLbl>
              <c:idx val="7"/>
              <c:layout>
                <c:manualLayout>
                  <c:x val="-7.2813477212764531E-3"/>
                  <c:y val="1.7528535627882449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2</a:t>
                    </a:r>
                    <a:r>
                      <a:rPr lang="en-US" b="1"/>
                      <a:t>7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годам_графики'!$C$1:$J$1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годам_графики'!$C$7:$J$7</c:f>
              <c:numCache>
                <c:formatCode>General</c:formatCode>
                <c:ptCount val="8"/>
                <c:pt idx="0">
                  <c:v>20.5</c:v>
                </c:pt>
                <c:pt idx="1">
                  <c:v>28.8</c:v>
                </c:pt>
                <c:pt idx="2" formatCode="####.0">
                  <c:v>25.222551928783382</c:v>
                </c:pt>
                <c:pt idx="3">
                  <c:v>22.4</c:v>
                </c:pt>
                <c:pt idx="4">
                  <c:v>22.8</c:v>
                </c:pt>
                <c:pt idx="5">
                  <c:v>25.6</c:v>
                </c:pt>
                <c:pt idx="6" formatCode="###0.0">
                  <c:v>25.454545454545453</c:v>
                </c:pt>
                <c:pt idx="7">
                  <c:v>27</c:v>
                </c:pt>
              </c:numCache>
            </c:numRef>
          </c:val>
        </c:ser>
        <c:ser>
          <c:idx val="6"/>
          <c:order val="6"/>
          <c:tx>
            <c:strRef>
              <c:f>'по годам_графики'!$B$8</c:f>
              <c:strCache>
                <c:ptCount val="1"/>
                <c:pt idx="0">
                  <c:v>по настоянию родителей или родственников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pPr>
              <a:ln>
                <a:solidFill>
                  <a:srgbClr val="FFFF00"/>
                </a:solidFill>
              </a:ln>
            </c:spPr>
          </c:marker>
          <c:dLbls>
            <c:dLbl>
              <c:idx val="0"/>
              <c:layout>
                <c:manualLayout>
                  <c:x val="-2.0212312603121389E-2"/>
                  <c:y val="-4.497271183327708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0212312603121389E-2"/>
                  <c:y val="-5.39672541999321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1889595648894899E-2"/>
                  <c:y val="-6.595997735547233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3779191297790487E-3"/>
                  <c:y val="-5.39672541999321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100" b="1"/>
                      <a:t>8</a:t>
                    </a:r>
                    <a:r>
                      <a:rPr lang="en-US" b="1"/>
                      <a:t>,9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годам_графики'!$C$1:$J$1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годам_графики'!$C$8:$J$8</c:f>
              <c:numCache>
                <c:formatCode>General</c:formatCode>
                <c:ptCount val="8"/>
                <c:pt idx="0">
                  <c:v>7.3</c:v>
                </c:pt>
                <c:pt idx="1">
                  <c:v>4.3</c:v>
                </c:pt>
                <c:pt idx="2" formatCode="####.0">
                  <c:v>5.3412462908011928</c:v>
                </c:pt>
                <c:pt idx="3" formatCode="0.0">
                  <c:v>1</c:v>
                </c:pt>
                <c:pt idx="4">
                  <c:v>6.8</c:v>
                </c:pt>
                <c:pt idx="5">
                  <c:v>10.200000000000001</c:v>
                </c:pt>
                <c:pt idx="6" formatCode="###0.0">
                  <c:v>7.2727272727272725</c:v>
                </c:pt>
                <c:pt idx="7">
                  <c:v>8.9</c:v>
                </c:pt>
              </c:numCache>
            </c:numRef>
          </c:val>
        </c:ser>
        <c:ser>
          <c:idx val="7"/>
          <c:order val="7"/>
          <c:tx>
            <c:strRef>
              <c:f>'по годам_графики'!$B$9</c:f>
              <c:strCache>
                <c:ptCount val="1"/>
                <c:pt idx="0">
                  <c:v>получить отсрочку от армии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ln>
                <a:solidFill>
                  <a:srgbClr val="002060"/>
                </a:solidFill>
              </a:ln>
            </c:spPr>
          </c:marker>
          <c:dLbls>
            <c:dLbl>
              <c:idx val="1"/>
              <c:layout>
                <c:manualLayout>
                  <c:x val="9.5116765191159327E-3"/>
                  <c:y val="-8.994542366655322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3227169542264695E-3"/>
                  <c:y val="-4.79708926221617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368808632765858E-3"/>
                  <c:y val="-1.2520382591344558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4</a:t>
                    </a:r>
                    <a:r>
                      <a:rPr lang="en-US" b="1"/>
                      <a:t>,6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годам_графики'!$C$1:$J$1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годам_графики'!$C$9:$J$9</c:f>
              <c:numCache>
                <c:formatCode>General</c:formatCode>
                <c:ptCount val="8"/>
                <c:pt idx="0">
                  <c:v>5.4</c:v>
                </c:pt>
                <c:pt idx="1">
                  <c:v>4.3</c:v>
                </c:pt>
                <c:pt idx="2" formatCode="####.0">
                  <c:v>5.0445103857566762</c:v>
                </c:pt>
                <c:pt idx="3">
                  <c:v>3.9</c:v>
                </c:pt>
                <c:pt idx="4">
                  <c:v>3.6</c:v>
                </c:pt>
                <c:pt idx="5">
                  <c:v>7.5</c:v>
                </c:pt>
                <c:pt idx="6" formatCode="###0.0">
                  <c:v>5.0909090909090908</c:v>
                </c:pt>
                <c:pt idx="7">
                  <c:v>4.5999999999999996</c:v>
                </c:pt>
              </c:numCache>
            </c:numRef>
          </c:val>
        </c:ser>
        <c:ser>
          <c:idx val="8"/>
          <c:order val="8"/>
          <c:tx>
            <c:strRef>
              <c:f>'по годам_графики'!$B$10</c:f>
              <c:strCache>
                <c:ptCount val="1"/>
                <c:pt idx="0">
                  <c:v>не хотелось идти работать сразу после школы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pPr>
              <a:ln>
                <a:solidFill>
                  <a:schemeClr val="bg1">
                    <a:lumMod val="65000"/>
                  </a:schemeClr>
                </a:solidFill>
              </a:ln>
            </c:spPr>
          </c:marker>
          <c:dLbls>
            <c:dLbl>
              <c:idx val="1"/>
              <c:layout>
                <c:manualLayout>
                  <c:x val="-8.3227169542264539E-3"/>
                  <c:y val="-1.798908473331066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9.5116765191158546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9125390885105813E-3"/>
                  <c:y val="-1.0016306073075626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2</a:t>
                    </a:r>
                    <a:r>
                      <a:rPr lang="en-US" b="1"/>
                      <a:t>,8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годам_графики'!$C$1:$J$1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годам_графики'!$C$10:$J$10</c:f>
              <c:numCache>
                <c:formatCode>General</c:formatCode>
                <c:ptCount val="8"/>
                <c:pt idx="0">
                  <c:v>4</c:v>
                </c:pt>
                <c:pt idx="1">
                  <c:v>3.8</c:v>
                </c:pt>
                <c:pt idx="2" formatCode="####.0">
                  <c:v>5.0445103857566762</c:v>
                </c:pt>
                <c:pt idx="3">
                  <c:v>2.6</c:v>
                </c:pt>
                <c:pt idx="4">
                  <c:v>5.2</c:v>
                </c:pt>
                <c:pt idx="5">
                  <c:v>5.0999999999999996</c:v>
                </c:pt>
                <c:pt idx="6" formatCode="###0.0">
                  <c:v>2.5454545454545454</c:v>
                </c:pt>
                <c:pt idx="7">
                  <c:v>2.8</c:v>
                </c:pt>
              </c:numCache>
            </c:numRef>
          </c:val>
        </c:ser>
        <c:ser>
          <c:idx val="9"/>
          <c:order val="9"/>
          <c:tx>
            <c:strRef>
              <c:f>'по годам_графики'!$B$11</c:f>
              <c:strCache>
                <c:ptCount val="1"/>
                <c:pt idx="0">
                  <c:v>другое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7"/>
              <c:layout>
                <c:manualLayout>
                  <c:x val="0"/>
                  <c:y val="5.0081530365378314E-3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1</a:t>
                    </a:r>
                    <a:r>
                      <a:rPr lang="en-US" b="1"/>
                      <a:t>,8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годам_графики'!$C$1:$J$1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годам_графики'!$C$11:$J$11</c:f>
              <c:numCache>
                <c:formatCode>General</c:formatCode>
                <c:ptCount val="8"/>
                <c:pt idx="0">
                  <c:v>1.3</c:v>
                </c:pt>
                <c:pt idx="1">
                  <c:v>2</c:v>
                </c:pt>
                <c:pt idx="2" formatCode="####.0">
                  <c:v>1.4836795252225519</c:v>
                </c:pt>
                <c:pt idx="3">
                  <c:v>1.9000000000000001</c:v>
                </c:pt>
                <c:pt idx="4">
                  <c:v>2.8</c:v>
                </c:pt>
                <c:pt idx="5">
                  <c:v>2.7</c:v>
                </c:pt>
                <c:pt idx="6" formatCode="###0.0">
                  <c:v>2.1818181818181785</c:v>
                </c:pt>
                <c:pt idx="7">
                  <c:v>1.8</c:v>
                </c:pt>
              </c:numCache>
            </c:numRef>
          </c:val>
        </c:ser>
        <c:marker val="1"/>
        <c:axId val="46614400"/>
        <c:axId val="46615936"/>
      </c:lineChart>
      <c:catAx>
        <c:axId val="4661440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46615936"/>
        <c:crosses val="autoZero"/>
        <c:auto val="1"/>
        <c:lblAlgn val="ctr"/>
        <c:lblOffset val="100"/>
      </c:catAx>
      <c:valAx>
        <c:axId val="466159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6614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93531854103172"/>
          <c:y val="2.0107294948187474E-2"/>
          <c:w val="0.32193091044652944"/>
          <c:h val="0.97989270505181247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0919026423736994E-2"/>
          <c:y val="1.8296457283478243E-2"/>
          <c:w val="0.64532955415354054"/>
          <c:h val="0.86932912989960576"/>
        </c:manualLayout>
      </c:layout>
      <c:lineChart>
        <c:grouping val="standard"/>
        <c:ser>
          <c:idx val="0"/>
          <c:order val="0"/>
          <c:tx>
            <c:strRef>
              <c:f>'по годам_графики'!$B$91</c:f>
              <c:strCache>
                <c:ptCount val="1"/>
                <c:pt idx="0">
                  <c:v>здесь есть нужное направление подготовки</c:v>
                </c:pt>
              </c:strCache>
            </c:strRef>
          </c:tx>
          <c:dLbls>
            <c:dLbl>
              <c:idx val="0"/>
              <c:layout>
                <c:manualLayout>
                  <c:x val="-1.3501490479500187E-2"/>
                  <c:y val="-2.1287128159685881E-2"/>
                </c:manualLayout>
              </c:layout>
              <c:showVal val="1"/>
            </c:dLbl>
            <c:dLbl>
              <c:idx val="1"/>
              <c:layout>
                <c:manualLayout>
                  <c:x val="-7.500828044166772E-3"/>
                  <c:y val="2.3652364621873218E-2"/>
                </c:manualLayout>
              </c:layout>
              <c:showVal val="1"/>
            </c:dLbl>
            <c:dLbl>
              <c:idx val="3"/>
              <c:layout>
                <c:manualLayout>
                  <c:x val="-1.3501490479500187E-2"/>
                  <c:y val="2.365236462187326E-2"/>
                </c:manualLayout>
              </c:layout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100" b="1"/>
                      <a:t>4</a:t>
                    </a:r>
                    <a:r>
                      <a:rPr lang="en-US" b="1"/>
                      <a:t>8,6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годам_графики'!$C$90:$J$90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годам_графики'!$C$91:$J$91</c:f>
              <c:numCache>
                <c:formatCode>0.0</c:formatCode>
                <c:ptCount val="8"/>
                <c:pt idx="0">
                  <c:v>52.7</c:v>
                </c:pt>
                <c:pt idx="1">
                  <c:v>53.7</c:v>
                </c:pt>
                <c:pt idx="2">
                  <c:v>55.192878338279144</c:v>
                </c:pt>
                <c:pt idx="3">
                  <c:v>50.3</c:v>
                </c:pt>
                <c:pt idx="4">
                  <c:v>52.6</c:v>
                </c:pt>
                <c:pt idx="5">
                  <c:v>41.6</c:v>
                </c:pt>
                <c:pt idx="6" formatCode="###0.0">
                  <c:v>53.818181818181863</c:v>
                </c:pt>
                <c:pt idx="7">
                  <c:v>48.6</c:v>
                </c:pt>
              </c:numCache>
            </c:numRef>
          </c:val>
        </c:ser>
        <c:ser>
          <c:idx val="1"/>
          <c:order val="1"/>
          <c:tx>
            <c:strRef>
              <c:f>'по годам_графики'!$B$92</c:f>
              <c:strCache>
                <c:ptCount val="1"/>
                <c:pt idx="0">
                  <c:v>возможность бюджетного обучения</c:v>
                </c:pt>
              </c:strCache>
            </c:strRef>
          </c:tx>
          <c:dLbls>
            <c:dLbl>
              <c:idx val="7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4</a:t>
                    </a:r>
                    <a:r>
                      <a:rPr lang="en-US" b="1"/>
                      <a:t>5,4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годам_графики'!$C$90:$J$90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годам_графики'!$C$92:$J$92</c:f>
              <c:numCache>
                <c:formatCode>0.0</c:formatCode>
                <c:ptCount val="8"/>
                <c:pt idx="0">
                  <c:v>72.599999999999994</c:v>
                </c:pt>
                <c:pt idx="1">
                  <c:v>64</c:v>
                </c:pt>
                <c:pt idx="2">
                  <c:v>68.842729970326403</c:v>
                </c:pt>
                <c:pt idx="3">
                  <c:v>63</c:v>
                </c:pt>
                <c:pt idx="4">
                  <c:v>45.8</c:v>
                </c:pt>
                <c:pt idx="5">
                  <c:v>47.8</c:v>
                </c:pt>
                <c:pt idx="6" formatCode="###0.0">
                  <c:v>52</c:v>
                </c:pt>
                <c:pt idx="7">
                  <c:v>45.4</c:v>
                </c:pt>
              </c:numCache>
            </c:numRef>
          </c:val>
        </c:ser>
        <c:ser>
          <c:idx val="2"/>
          <c:order val="2"/>
          <c:tx>
            <c:strRef>
              <c:f>'по годам_графики'!$B$93</c:f>
              <c:strCache>
                <c:ptCount val="1"/>
                <c:pt idx="0">
                  <c:v>местоположение МАГУ </c:v>
                </c:pt>
              </c:strCache>
            </c:strRef>
          </c:tx>
          <c:dLbls>
            <c:dLbl>
              <c:idx val="0"/>
              <c:layout>
                <c:manualLayout>
                  <c:x val="-3.5668786946684433E-3"/>
                  <c:y val="2.998180788885133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18E-3"/>
                  <c:y val="4.79708926221617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5</a:t>
                    </a:r>
                    <a:r>
                      <a:rPr lang="en-US" b="1"/>
                      <a:t>6,1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годам_графики'!$C$90:$J$90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годам_графики'!$C$93:$J$93</c:f>
              <c:numCache>
                <c:formatCode>0.0</c:formatCode>
                <c:ptCount val="8"/>
                <c:pt idx="0">
                  <c:v>19</c:v>
                </c:pt>
                <c:pt idx="1">
                  <c:v>23.4</c:v>
                </c:pt>
                <c:pt idx="2">
                  <c:v>29.376854599406613</c:v>
                </c:pt>
                <c:pt idx="3">
                  <c:v>39.300000000000004</c:v>
                </c:pt>
                <c:pt idx="4">
                  <c:v>40.6</c:v>
                </c:pt>
                <c:pt idx="5">
                  <c:v>36.5</c:v>
                </c:pt>
                <c:pt idx="6" formatCode="###0.0">
                  <c:v>46.545454545454547</c:v>
                </c:pt>
                <c:pt idx="7">
                  <c:v>56.1</c:v>
                </c:pt>
              </c:numCache>
            </c:numRef>
          </c:val>
        </c:ser>
        <c:ser>
          <c:idx val="3"/>
          <c:order val="3"/>
          <c:tx>
            <c:strRef>
              <c:f>'по годам_графики'!$B$94</c:f>
              <c:strCache>
                <c:ptCount val="1"/>
                <c:pt idx="0">
                  <c:v>МАГУ - государственный ВУЗ</c:v>
                </c:pt>
              </c:strCache>
            </c:strRef>
          </c:tx>
          <c:dLbls>
            <c:dLbl>
              <c:idx val="0"/>
              <c:layout>
                <c:manualLayout>
                  <c:x val="-1.5001656088333541E-2"/>
                  <c:y val="-2.1287128159685881E-2"/>
                </c:manualLayout>
              </c:layout>
              <c:showVal val="1"/>
            </c:dLbl>
            <c:dLbl>
              <c:idx val="1"/>
              <c:layout>
                <c:manualLayout>
                  <c:x val="-1.6501821697166918E-2"/>
                  <c:y val="-1.8921891697498579E-2"/>
                </c:manualLayout>
              </c:layout>
              <c:showVal val="1"/>
            </c:dLbl>
            <c:dLbl>
              <c:idx val="2"/>
              <c:layout>
                <c:manualLayout>
                  <c:x val="-2.2502484132500264E-2"/>
                  <c:y val="-2.1287128159685881E-2"/>
                </c:manualLayout>
              </c:layout>
              <c:showVal val="1"/>
            </c:dLbl>
            <c:dLbl>
              <c:idx val="3"/>
              <c:layout>
                <c:manualLayout>
                  <c:x val="-2.2502484132500264E-2"/>
                  <c:y val="-2.1287128159685881E-2"/>
                </c:manualLayout>
              </c:layout>
              <c:showVal val="1"/>
            </c:dLbl>
            <c:dLbl>
              <c:idx val="4"/>
              <c:layout>
                <c:manualLayout>
                  <c:x val="-1.7555481321638829E-3"/>
                  <c:y val="-1.415826821483497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18E-3"/>
                  <c:y val="-5.39672541999321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3</a:t>
                    </a:r>
                    <a:r>
                      <a:rPr lang="en-US" b="1"/>
                      <a:t>5,4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годам_графики'!$C$90:$J$90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годам_графики'!$C$94:$J$94</c:f>
              <c:numCache>
                <c:formatCode>0.0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39.9</c:v>
                </c:pt>
                <c:pt idx="6" formatCode="###0.0">
                  <c:v>36.363636363636203</c:v>
                </c:pt>
                <c:pt idx="7">
                  <c:v>35.4</c:v>
                </c:pt>
              </c:numCache>
            </c:numRef>
          </c:val>
        </c:ser>
        <c:ser>
          <c:idx val="4"/>
          <c:order val="4"/>
          <c:tx>
            <c:strRef>
              <c:f>'по годам_графики'!$B$95</c:f>
              <c:strCache>
                <c:ptCount val="1"/>
                <c:pt idx="0">
                  <c:v>возможность поступить реальна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2.99820439660785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7002980959000382E-2"/>
                  <c:y val="2.978205184076853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779191297789598E-3"/>
                  <c:y val="3.297998867773629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3779191297789598E-3"/>
                  <c:y val="7.795270051101282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3.311331047062255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950215291483361E-2"/>
                  <c:y val="-1.655665523531125E-2"/>
                </c:manualLayout>
              </c:layout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100" b="1"/>
                      <a:t>3</a:t>
                    </a:r>
                    <a:r>
                      <a:rPr lang="en-US" b="1"/>
                      <a:t>2,9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годам_графики'!$C$90:$J$90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годам_графики'!$C$95:$J$95</c:f>
              <c:numCache>
                <c:formatCode>0.0</c:formatCode>
                <c:ptCount val="8"/>
                <c:pt idx="0">
                  <c:v>28.5</c:v>
                </c:pt>
                <c:pt idx="1">
                  <c:v>37.800000000000004</c:v>
                </c:pt>
                <c:pt idx="2">
                  <c:v>32.640949554896004</c:v>
                </c:pt>
                <c:pt idx="3">
                  <c:v>39.9</c:v>
                </c:pt>
                <c:pt idx="4">
                  <c:v>31.5</c:v>
                </c:pt>
                <c:pt idx="5">
                  <c:v>32.4</c:v>
                </c:pt>
                <c:pt idx="6" formatCode="###0.0">
                  <c:v>29.818181818181817</c:v>
                </c:pt>
                <c:pt idx="7">
                  <c:v>32.9</c:v>
                </c:pt>
              </c:numCache>
            </c:numRef>
          </c:val>
        </c:ser>
        <c:ser>
          <c:idx val="5"/>
          <c:order val="5"/>
          <c:tx>
            <c:strRef>
              <c:f>'по годам_графики'!$B$96</c:f>
              <c:strCache>
                <c:ptCount val="1"/>
                <c:pt idx="0">
                  <c:v>в МАГУ дают качественное образование</c:v>
                </c:pt>
              </c:strCache>
            </c:strRef>
          </c:tx>
          <c:dLbls>
            <c:dLbl>
              <c:idx val="1"/>
              <c:layout>
                <c:manualLayout>
                  <c:x val="-2.1002318523667001E-2"/>
                  <c:y val="-2.3652364621873218E-2"/>
                </c:manualLayout>
              </c:layout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100" b="1"/>
                      <a:t>2</a:t>
                    </a:r>
                    <a:r>
                      <a:rPr lang="en-US" b="1"/>
                      <a:t>0,0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годам_графики'!$C$90:$J$90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годам_графики'!$C$96:$J$96</c:f>
              <c:numCache>
                <c:formatCode>0.0</c:formatCode>
                <c:ptCount val="8"/>
                <c:pt idx="0">
                  <c:v>43.2</c:v>
                </c:pt>
                <c:pt idx="1">
                  <c:v>40.6</c:v>
                </c:pt>
                <c:pt idx="2">
                  <c:v>36.795252225519448</c:v>
                </c:pt>
                <c:pt idx="3">
                  <c:v>28.9</c:v>
                </c:pt>
                <c:pt idx="4">
                  <c:v>31.1</c:v>
                </c:pt>
                <c:pt idx="5">
                  <c:v>23.2</c:v>
                </c:pt>
                <c:pt idx="6" formatCode="###0.0">
                  <c:v>25.090909090909086</c:v>
                </c:pt>
                <c:pt idx="7">
                  <c:v>20</c:v>
                </c:pt>
              </c:numCache>
            </c:numRef>
          </c:val>
        </c:ser>
        <c:ser>
          <c:idx val="6"/>
          <c:order val="6"/>
          <c:tx>
            <c:strRef>
              <c:f>'по годам_графики'!$B$97</c:f>
              <c:strCache>
                <c:ptCount val="1"/>
                <c:pt idx="0">
                  <c:v>в МАГУ отсутствует коррупция (взяточничество и т.п.)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pPr>
              <a:ln>
                <a:solidFill>
                  <a:srgbClr val="FFFF00"/>
                </a:solidFill>
              </a:ln>
            </c:spPr>
          </c:marker>
          <c:dLbls>
            <c:dLbl>
              <c:idx val="0"/>
              <c:layout>
                <c:manualLayout>
                  <c:x val="-2.02123126031214E-2"/>
                  <c:y val="-4.497271183327710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02123126031214E-2"/>
                  <c:y val="-5.39672541999321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1391851289410085E-2"/>
                  <c:y val="-2.575090670501703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3779191297790487E-3"/>
                  <c:y val="-5.39672541999321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100" b="1"/>
                      <a:t>5</a:t>
                    </a:r>
                    <a:r>
                      <a:rPr lang="en-US" b="1"/>
                      <a:t>,7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годам_графики'!$C$90:$J$90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годам_графики'!$C$97:$J$97</c:f>
              <c:numCache>
                <c:formatCode>0.0</c:formatCode>
                <c:ptCount val="8"/>
                <c:pt idx="0">
                  <c:v>25.8</c:v>
                </c:pt>
                <c:pt idx="1">
                  <c:v>17.5</c:v>
                </c:pt>
                <c:pt idx="2">
                  <c:v>18.397626112759642</c:v>
                </c:pt>
                <c:pt idx="3">
                  <c:v>19.5</c:v>
                </c:pt>
                <c:pt idx="4">
                  <c:v>25.5</c:v>
                </c:pt>
                <c:pt idx="5">
                  <c:v>27.3</c:v>
                </c:pt>
                <c:pt idx="6" formatCode="###0.0">
                  <c:v>14.54545454545455</c:v>
                </c:pt>
                <c:pt idx="7">
                  <c:v>5.7</c:v>
                </c:pt>
              </c:numCache>
            </c:numRef>
          </c:val>
        </c:ser>
        <c:ser>
          <c:idx val="7"/>
          <c:order val="7"/>
          <c:tx>
            <c:strRef>
              <c:f>'по годам_графики'!$B$98</c:f>
              <c:strCache>
                <c:ptCount val="1"/>
                <c:pt idx="0">
                  <c:v>по совету родителей, родственников, друзей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pPr>
              <a:ln>
                <a:solidFill>
                  <a:srgbClr val="002060"/>
                </a:solidFill>
              </a:ln>
            </c:spPr>
          </c:marker>
          <c:dLbls>
            <c:dLbl>
              <c:idx val="0"/>
              <c:layout>
                <c:manualLayout>
                  <c:x val="-1.6501821697166918E-2"/>
                  <c:y val="2.6017601084060451E-2"/>
                </c:manualLayout>
              </c:layout>
              <c:showVal val="1"/>
            </c:dLbl>
            <c:dLbl>
              <c:idx val="1"/>
              <c:layout>
                <c:manualLayout>
                  <c:x val="9.5116765191159362E-3"/>
                  <c:y val="-8.994542366655322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500828044166772E-3"/>
                  <c:y val="1.6556655235311336E-2"/>
                </c:manualLayout>
              </c:layout>
              <c:showVal val="1"/>
            </c:dLbl>
            <c:dLbl>
              <c:idx val="3"/>
              <c:layout>
                <c:manualLayout>
                  <c:x val="-8.322716954226473E-3"/>
                  <c:y val="-4.79708926221617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0003312176667221E-3"/>
                  <c:y val="2.128712815968588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1.8921891697498628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1</a:t>
                    </a:r>
                    <a:r>
                      <a:rPr lang="en-US" b="1"/>
                      <a:t>2,1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годам_графики'!$C$90:$J$90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годам_графики'!$C$98:$J$98</c:f>
              <c:numCache>
                <c:formatCode>0.0</c:formatCode>
                <c:ptCount val="8"/>
                <c:pt idx="0">
                  <c:v>14.4</c:v>
                </c:pt>
                <c:pt idx="1">
                  <c:v>15.9</c:v>
                </c:pt>
                <c:pt idx="2">
                  <c:v>15.43026706231451</c:v>
                </c:pt>
                <c:pt idx="3">
                  <c:v>14.3</c:v>
                </c:pt>
                <c:pt idx="4">
                  <c:v>19.100000000000001</c:v>
                </c:pt>
                <c:pt idx="5">
                  <c:v>11.9</c:v>
                </c:pt>
                <c:pt idx="6" formatCode="###0.0">
                  <c:v>13.090909090909102</c:v>
                </c:pt>
                <c:pt idx="7">
                  <c:v>12.1</c:v>
                </c:pt>
              </c:numCache>
            </c:numRef>
          </c:val>
        </c:ser>
        <c:ser>
          <c:idx val="8"/>
          <c:order val="8"/>
          <c:tx>
            <c:strRef>
              <c:f>'по годам_графики'!$B$99</c:f>
              <c:strCache>
                <c:ptCount val="1"/>
                <c:pt idx="0">
                  <c:v>престижность МАГУ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pPr>
              <a:ln>
                <a:solidFill>
                  <a:schemeClr val="bg1">
                    <a:lumMod val="65000"/>
                  </a:schemeClr>
                </a:solidFill>
              </a:ln>
            </c:spPr>
          </c:marker>
          <c:dLbls>
            <c:dLbl>
              <c:idx val="1"/>
              <c:layout>
                <c:manualLayout>
                  <c:x val="-8.3227169542264591E-3"/>
                  <c:y val="-1.798908473331066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5001656088333541E-2"/>
                  <c:y val="-1.655665523531127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8512634229385021E-2"/>
                  <c:y val="2.128712815968588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100" b="1"/>
                      <a:t>1</a:t>
                    </a:r>
                    <a:r>
                      <a:rPr lang="en-US" b="1"/>
                      <a:t>3,6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годам_графики'!$C$90:$J$90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годам_графики'!$C$99:$J$99</c:f>
              <c:numCache>
                <c:formatCode>0.0</c:formatCode>
                <c:ptCount val="8"/>
                <c:pt idx="0">
                  <c:v>22</c:v>
                </c:pt>
                <c:pt idx="1">
                  <c:v>20.3</c:v>
                </c:pt>
                <c:pt idx="2">
                  <c:v>18.100890207715132</c:v>
                </c:pt>
                <c:pt idx="3">
                  <c:v>17.2</c:v>
                </c:pt>
                <c:pt idx="4">
                  <c:v>17.5</c:v>
                </c:pt>
                <c:pt idx="5">
                  <c:v>13.7</c:v>
                </c:pt>
                <c:pt idx="6" formatCode="###0.0">
                  <c:v>8.3636363636363953</c:v>
                </c:pt>
                <c:pt idx="7">
                  <c:v>13.6</c:v>
                </c:pt>
              </c:numCache>
            </c:numRef>
          </c:val>
        </c:ser>
        <c:marker val="1"/>
        <c:axId val="47104384"/>
        <c:axId val="47105920"/>
      </c:lineChart>
      <c:catAx>
        <c:axId val="4710438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7105920"/>
        <c:crosses val="autoZero"/>
        <c:auto val="1"/>
        <c:lblAlgn val="ctr"/>
        <c:lblOffset val="100"/>
      </c:catAx>
      <c:valAx>
        <c:axId val="4710592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7104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545684535243413"/>
          <c:y val="6.829629596520459E-2"/>
          <c:w val="0.30313745912765833"/>
          <c:h val="0.877303341492419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805633432295156E-2"/>
          <c:y val="2.9212826208150064E-2"/>
          <c:w val="0.65866051749214716"/>
          <c:h val="0.90720944111702151"/>
        </c:manualLayout>
      </c:layout>
      <c:lineChart>
        <c:grouping val="standard"/>
        <c:ser>
          <c:idx val="0"/>
          <c:order val="0"/>
          <c:tx>
            <c:strRef>
              <c:f>'по годам_графики'!$A$138</c:f>
              <c:strCache>
                <c:ptCount val="1"/>
                <c:pt idx="0">
                  <c:v>на 3 направления подготовки и более</c:v>
                </c:pt>
              </c:strCache>
            </c:strRef>
          </c:tx>
          <c:dLbls>
            <c:dLbl>
              <c:idx val="7"/>
              <c:layout>
                <c:manualLayout>
                  <c:x val="2.269503748880679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3</a:t>
                    </a:r>
                    <a:r>
                      <a:rPr lang="en-US" b="1"/>
                      <a:t>3,3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годам_графики'!$B$137:$I$137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2016 - 2017</c:v>
                </c:pt>
              </c:strCache>
            </c:strRef>
          </c:cat>
          <c:val>
            <c:numRef>
              <c:f>'по годам_графики'!$B$138:$I$138</c:f>
              <c:numCache>
                <c:formatCode>####.0</c:formatCode>
                <c:ptCount val="8"/>
                <c:pt idx="0">
                  <c:v>55.6</c:v>
                </c:pt>
                <c:pt idx="1">
                  <c:v>64.2</c:v>
                </c:pt>
                <c:pt idx="2">
                  <c:v>42.215568862275461</c:v>
                </c:pt>
                <c:pt idx="3">
                  <c:v>47.402597402597394</c:v>
                </c:pt>
                <c:pt idx="4">
                  <c:v>34.661354581673294</c:v>
                </c:pt>
                <c:pt idx="5">
                  <c:v>48.8</c:v>
                </c:pt>
                <c:pt idx="6" formatCode="###0.0">
                  <c:v>42.909090909090907</c:v>
                </c:pt>
                <c:pt idx="7">
                  <c:v>33.300000000000004</c:v>
                </c:pt>
              </c:numCache>
            </c:numRef>
          </c:val>
        </c:ser>
        <c:ser>
          <c:idx val="1"/>
          <c:order val="1"/>
          <c:tx>
            <c:strRef>
              <c:f>'по годам_графики'!$A$139</c:f>
              <c:strCache>
                <c:ptCount val="1"/>
                <c:pt idx="0">
                  <c:v>на 2 направления подготовки</c:v>
                </c:pt>
              </c:strCache>
            </c:strRef>
          </c:tx>
          <c:dLbls>
            <c:dLbl>
              <c:idx val="2"/>
              <c:layout>
                <c:manualLayout>
                  <c:x val="-1.5886526242164686E-2"/>
                  <c:y val="-2.433461436023276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4</a:t>
                    </a:r>
                    <a:r>
                      <a:rPr lang="en-US" b="1"/>
                      <a:t>1,5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годам_графики'!$B$137:$I$137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2016 - 2017</c:v>
                </c:pt>
              </c:strCache>
            </c:strRef>
          </c:cat>
          <c:val>
            <c:numRef>
              <c:f>'по годам_графики'!$B$139:$I$139</c:f>
              <c:numCache>
                <c:formatCode>####.0</c:formatCode>
                <c:ptCount val="8"/>
                <c:pt idx="0">
                  <c:v>24.2</c:v>
                </c:pt>
                <c:pt idx="1">
                  <c:v>19.8</c:v>
                </c:pt>
                <c:pt idx="2">
                  <c:v>29.341317365269461</c:v>
                </c:pt>
                <c:pt idx="3">
                  <c:v>28.571428571428573</c:v>
                </c:pt>
                <c:pt idx="4">
                  <c:v>37.450199203187246</c:v>
                </c:pt>
                <c:pt idx="5">
                  <c:v>26.6</c:v>
                </c:pt>
                <c:pt idx="6" formatCode="###0.0">
                  <c:v>35.636363636363626</c:v>
                </c:pt>
                <c:pt idx="7">
                  <c:v>41.5</c:v>
                </c:pt>
              </c:numCache>
            </c:numRef>
          </c:val>
        </c:ser>
        <c:ser>
          <c:idx val="2"/>
          <c:order val="2"/>
          <c:tx>
            <c:strRef>
              <c:f>'по годам_графики'!$A$140</c:f>
              <c:strCache>
                <c:ptCount val="1"/>
                <c:pt idx="0">
                  <c:v>только на одно</c:v>
                </c:pt>
              </c:strCache>
            </c:strRef>
          </c:tx>
          <c:dLbls>
            <c:dLbl>
              <c:idx val="2"/>
              <c:layout>
                <c:manualLayout>
                  <c:x val="-1.8156029991045302E-2"/>
                  <c:y val="3.244615248031049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2</a:t>
                    </a:r>
                    <a:r>
                      <a:rPr lang="en-US" b="1"/>
                      <a:t>5,2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годам_графики'!$B$137:$I$137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2016 - 2017</c:v>
                </c:pt>
              </c:strCache>
            </c:strRef>
          </c:cat>
          <c:val>
            <c:numRef>
              <c:f>'по годам_графики'!$B$140:$I$140</c:f>
              <c:numCache>
                <c:formatCode>####.0</c:formatCode>
                <c:ptCount val="8"/>
                <c:pt idx="0">
                  <c:v>20.2</c:v>
                </c:pt>
                <c:pt idx="1">
                  <c:v>16</c:v>
                </c:pt>
                <c:pt idx="2">
                  <c:v>28.443113772455089</c:v>
                </c:pt>
                <c:pt idx="3">
                  <c:v>24.02597402597403</c:v>
                </c:pt>
                <c:pt idx="4">
                  <c:v>27.888446215139322</c:v>
                </c:pt>
                <c:pt idx="5">
                  <c:v>24.6</c:v>
                </c:pt>
                <c:pt idx="6" formatCode="###0.0">
                  <c:v>21.454545454545453</c:v>
                </c:pt>
                <c:pt idx="7">
                  <c:v>25.2</c:v>
                </c:pt>
              </c:numCache>
            </c:numRef>
          </c:val>
        </c:ser>
        <c:marker val="1"/>
        <c:axId val="62401920"/>
        <c:axId val="62432768"/>
      </c:lineChart>
      <c:catAx>
        <c:axId val="6240192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2432768"/>
        <c:crosses val="autoZero"/>
        <c:auto val="1"/>
        <c:lblAlgn val="ctr"/>
        <c:lblOffset val="100"/>
      </c:catAx>
      <c:valAx>
        <c:axId val="62432768"/>
        <c:scaling>
          <c:orientation val="minMax"/>
        </c:scaling>
        <c:axPos val="l"/>
        <c:majorGridlines/>
        <c:numFmt formatCode="####.0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2401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57825327048353"/>
          <c:y val="0.24377950412315227"/>
          <c:w val="0.26380470861165739"/>
          <c:h val="0.4718833011533081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45357586758422785"/>
          <c:y val="3.324815878019588E-2"/>
          <c:w val="0.5092840006292455"/>
          <c:h val="0.77254253512428595"/>
        </c:manualLayout>
      </c:layout>
      <c:barChart>
        <c:barDir val="bar"/>
        <c:grouping val="clustered"/>
        <c:ser>
          <c:idx val="5"/>
          <c:order val="0"/>
          <c:tx>
            <c:strRef>
              <c:f>'по годам_графики'!$B$177</c:f>
              <c:strCache>
                <c:ptCount val="1"/>
                <c:pt idx="0">
                  <c:v>2012-2013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годам_графики'!$A$178:$A$179</c:f>
              <c:strCache>
                <c:ptCount val="2"/>
                <c:pt idx="0">
                  <c:v>сначала выбрал(а) направление подготовки, а потом ЕГЭ, которые необходимо сдать для поступления</c:v>
                </c:pt>
                <c:pt idx="1">
                  <c:v>сначала выбрал(а) ЕГЭ, которые успешнее могу сдать, а потом подходящее направление подготовки</c:v>
                </c:pt>
              </c:strCache>
            </c:strRef>
          </c:cat>
          <c:val>
            <c:numRef>
              <c:f>'по годам_графики'!$B$178:$B$179</c:f>
              <c:numCache>
                <c:formatCode>General</c:formatCode>
                <c:ptCount val="2"/>
                <c:pt idx="0">
                  <c:v>57.4</c:v>
                </c:pt>
                <c:pt idx="1">
                  <c:v>42.6</c:v>
                </c:pt>
              </c:numCache>
            </c:numRef>
          </c:val>
        </c:ser>
        <c:ser>
          <c:idx val="0"/>
          <c:order val="1"/>
          <c:tx>
            <c:strRef>
              <c:f>'по годам_графики'!$C$177</c:f>
              <c:strCache>
                <c:ptCount val="1"/>
                <c:pt idx="0">
                  <c:v>2013-2014</c:v>
                </c:pt>
              </c:strCache>
            </c:strRef>
          </c:tx>
          <c:dLbls>
            <c:dLbl>
              <c:idx val="0"/>
              <c:layout>
                <c:manualLayout>
                  <c:x val="4.4509891243864784E-3"/>
                  <c:y val="-1.5723153089276521E-4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884468110909961E-3"/>
                  <c:y val="-2.139533052457871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8310389123229934E-3"/>
                  <c:y val="1.6258982785661241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9310762347460372E-3"/>
                  <c:y val="-3.316664800786159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515949048160203E-2"/>
                  <c:y val="-2.711248771628664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8360934152625202E-3"/>
                  <c:y val="-4.2057452246258183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годам_графики'!$A$178:$A$179</c:f>
              <c:strCache>
                <c:ptCount val="2"/>
                <c:pt idx="0">
                  <c:v>сначала выбрал(а) направление подготовки, а потом ЕГЭ, которые необходимо сдать для поступления</c:v>
                </c:pt>
                <c:pt idx="1">
                  <c:v>сначала выбрал(а) ЕГЭ, которые успешнее могу сдать, а потом подходящее направление подготовки</c:v>
                </c:pt>
              </c:strCache>
            </c:strRef>
          </c:cat>
          <c:val>
            <c:numRef>
              <c:f>'по годам_графики'!$C$178:$C$179</c:f>
              <c:numCache>
                <c:formatCode>General</c:formatCode>
                <c:ptCount val="2"/>
                <c:pt idx="0">
                  <c:v>53.2</c:v>
                </c:pt>
                <c:pt idx="1">
                  <c:v>46.8</c:v>
                </c:pt>
              </c:numCache>
            </c:numRef>
          </c:val>
        </c:ser>
        <c:ser>
          <c:idx val="1"/>
          <c:order val="2"/>
          <c:tx>
            <c:strRef>
              <c:f>'по годам_графики'!$D$177</c:f>
              <c:strCache>
                <c:ptCount val="1"/>
                <c:pt idx="0">
                  <c:v>2015-2016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годам_графики'!$A$178:$A$179</c:f>
              <c:strCache>
                <c:ptCount val="2"/>
                <c:pt idx="0">
                  <c:v>сначала выбрал(а) направление подготовки, а потом ЕГЭ, которые необходимо сдать для поступления</c:v>
                </c:pt>
                <c:pt idx="1">
                  <c:v>сначала выбрал(а) ЕГЭ, которые успешнее могу сдать, а потом подходящее направление подготовки</c:v>
                </c:pt>
              </c:strCache>
            </c:strRef>
          </c:cat>
          <c:val>
            <c:numRef>
              <c:f>'по годам_графики'!$D$178:$D$179</c:f>
              <c:numCache>
                <c:formatCode>###0.0</c:formatCode>
                <c:ptCount val="2"/>
                <c:pt idx="0">
                  <c:v>54.545454545454547</c:v>
                </c:pt>
                <c:pt idx="1">
                  <c:v>45.454545454545318</c:v>
                </c:pt>
              </c:numCache>
            </c:numRef>
          </c:val>
        </c:ser>
        <c:ser>
          <c:idx val="2"/>
          <c:order val="3"/>
          <c:tx>
            <c:strRef>
              <c:f>'по годам_графики'!$E$177</c:f>
              <c:strCache>
                <c:ptCount val="1"/>
                <c:pt idx="0">
                  <c:v>2016-2017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/>
                      <a:t>5</a:t>
                    </a:r>
                    <a:r>
                      <a:rPr lang="en-US" b="1"/>
                      <a:t>2,1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="1"/>
                      <a:t>4</a:t>
                    </a:r>
                    <a:r>
                      <a:rPr lang="en-US" b="1"/>
                      <a:t>7,9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годам_графики'!$A$178:$A$179</c:f>
              <c:strCache>
                <c:ptCount val="2"/>
                <c:pt idx="0">
                  <c:v>сначала выбрал(а) направление подготовки, а потом ЕГЭ, которые необходимо сдать для поступления</c:v>
                </c:pt>
                <c:pt idx="1">
                  <c:v>сначала выбрал(а) ЕГЭ, которые успешнее могу сдать, а потом подходящее направление подготовки</c:v>
                </c:pt>
              </c:strCache>
            </c:strRef>
          </c:cat>
          <c:val>
            <c:numRef>
              <c:f>'по годам_графики'!$E$178:$E$179</c:f>
              <c:numCache>
                <c:formatCode>###0.0</c:formatCode>
                <c:ptCount val="2"/>
                <c:pt idx="0">
                  <c:v>52.1</c:v>
                </c:pt>
                <c:pt idx="1">
                  <c:v>47.9</c:v>
                </c:pt>
              </c:numCache>
            </c:numRef>
          </c:val>
        </c:ser>
        <c:gapWidth val="64"/>
        <c:axId val="62958592"/>
        <c:axId val="62970112"/>
      </c:barChart>
      <c:catAx>
        <c:axId val="62958592"/>
        <c:scaling>
          <c:orientation val="minMax"/>
        </c:scaling>
        <c:axPos val="l"/>
        <c:numFmt formatCode="General" sourceLinked="0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2970112"/>
        <c:crosses val="autoZero"/>
        <c:auto val="1"/>
        <c:lblAlgn val="ctr"/>
        <c:lblOffset val="100"/>
      </c:catAx>
      <c:valAx>
        <c:axId val="62970112"/>
        <c:scaling>
          <c:orientation val="minMax"/>
        </c:scaling>
        <c:axPos val="b"/>
        <c:majorGridlines>
          <c:spPr>
            <a:ln>
              <a:gradFill>
                <a:gsLst>
                  <a:gs pos="0">
                    <a:schemeClr val="bg1">
                      <a:lumMod val="95000"/>
                    </a:schemeClr>
                  </a:gs>
                  <a:gs pos="50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68424956255468616"/>
              <c:y val="0.90941176470588236"/>
            </c:manualLayout>
          </c:layout>
        </c:title>
        <c:numFmt formatCode="#,##0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2958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061738720074938E-2"/>
          <c:y val="0.75981560515909685"/>
          <c:w val="0.20208443795790718"/>
          <c:h val="0.22089686700687639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4.0919026423736994E-2"/>
          <c:y val="1.8296457283478243E-2"/>
          <c:w val="0.63181310910809541"/>
          <c:h val="0.89665389291643649"/>
        </c:manualLayout>
      </c:layout>
      <c:lineChart>
        <c:grouping val="standard"/>
        <c:ser>
          <c:idx val="0"/>
          <c:order val="0"/>
          <c:tx>
            <c:strRef>
              <c:f>'по годам_графики'!$B$191</c:f>
              <c:strCache>
                <c:ptCount val="1"/>
                <c:pt idx="0">
                  <c:v>мне интересно это направление подготовки, я хочу по нему работать </c:v>
                </c:pt>
              </c:strCache>
            </c:strRef>
          </c:tx>
          <c:dLbls>
            <c:dLbl>
              <c:idx val="0"/>
              <c:layout>
                <c:manualLayout>
                  <c:x val="-2.5755912367705219E-2"/>
                  <c:y val="-2.4277324271837982E-2"/>
                </c:manualLayout>
              </c:layout>
              <c:showVal val="1"/>
            </c:dLbl>
            <c:dLbl>
              <c:idx val="1"/>
              <c:layout>
                <c:manualLayout>
                  <c:x val="-2.1463260306421011E-2"/>
                  <c:y val="-2.4277324271837982E-2"/>
                </c:manualLayout>
              </c:layout>
              <c:showVal val="1"/>
            </c:dLbl>
            <c:dLbl>
              <c:idx val="3"/>
              <c:layout>
                <c:manualLayout>
                  <c:x val="-1.860149226556488E-2"/>
                  <c:y val="-3.3988253980573202E-2"/>
                </c:manualLayout>
              </c:layout>
              <c:showVal val="1"/>
            </c:dLbl>
            <c:dLbl>
              <c:idx val="5"/>
              <c:layout>
                <c:manualLayout>
                  <c:x val="-2.1463260306421011E-2"/>
                  <c:y val="2.4277324271837982E-2"/>
                </c:manualLayout>
              </c:layout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6</a:t>
                    </a:r>
                    <a:r>
                      <a:rPr lang="en-US" b="1"/>
                      <a:t>7,4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годам_графики'!$C$190:$J$190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годам_графики'!$C$191:$J$191</c:f>
              <c:numCache>
                <c:formatCode>General</c:formatCode>
                <c:ptCount val="8"/>
                <c:pt idx="0">
                  <c:v>42.8</c:v>
                </c:pt>
                <c:pt idx="1">
                  <c:v>40.5</c:v>
                </c:pt>
                <c:pt idx="2" formatCode="####.0">
                  <c:v>42.273534635879322</c:v>
                </c:pt>
                <c:pt idx="3">
                  <c:v>35</c:v>
                </c:pt>
                <c:pt idx="4">
                  <c:v>37.9</c:v>
                </c:pt>
                <c:pt idx="5" formatCode="0.0">
                  <c:v>33.648170011806371</c:v>
                </c:pt>
                <c:pt idx="6" formatCode="###0.0">
                  <c:v>70.909090909090907</c:v>
                </c:pt>
                <c:pt idx="7">
                  <c:v>67.400000000000006</c:v>
                </c:pt>
              </c:numCache>
            </c:numRef>
          </c:val>
        </c:ser>
        <c:ser>
          <c:idx val="1"/>
          <c:order val="1"/>
          <c:tx>
            <c:strRef>
              <c:f>'по годам_графики'!$B$192</c:f>
              <c:strCache>
                <c:ptCount val="1"/>
                <c:pt idx="0">
                  <c:v>образование по этому направлению подготовки дает широкие возможности трудоустройства</c:v>
                </c:pt>
              </c:strCache>
            </c:strRef>
          </c:tx>
          <c:dLbls>
            <c:dLbl>
              <c:idx val="1"/>
              <c:layout>
                <c:manualLayout>
                  <c:x val="-2.1463260306421011E-2"/>
                  <c:y val="-2.9132789126205576E-2"/>
                </c:manualLayout>
              </c:layout>
              <c:showVal val="1"/>
            </c:dLbl>
            <c:dLbl>
              <c:idx val="2"/>
              <c:layout>
                <c:manualLayout>
                  <c:x val="-1.1447072163424533E-2"/>
                  <c:y val="2.9132789126205576E-2"/>
                </c:manualLayout>
              </c:layout>
              <c:showVal val="1"/>
            </c:dLbl>
            <c:dLbl>
              <c:idx val="3"/>
              <c:layout>
                <c:manualLayout>
                  <c:x val="-2.7186796388133271E-2"/>
                  <c:y val="3.156052155338937E-2"/>
                </c:manualLayout>
              </c:layout>
              <c:showVal val="1"/>
            </c:dLbl>
            <c:dLbl>
              <c:idx val="4"/>
              <c:layout>
                <c:manualLayout>
                  <c:x val="-1.7170608245136866E-2"/>
                  <c:y val="2.4277324271837888E-2"/>
                </c:manualLayout>
              </c:layout>
              <c:showVal val="1"/>
            </c:dLbl>
            <c:dLbl>
              <c:idx val="6"/>
              <c:layout>
                <c:manualLayout>
                  <c:x val="-7.1544201021403481E-3"/>
                  <c:y val="-1.942185941747047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4</a:t>
                    </a:r>
                    <a:r>
                      <a:rPr lang="en-US" b="1"/>
                      <a:t>7,9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годам_графики'!$C$190:$J$190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годам_графики'!$C$192:$J$192</c:f>
              <c:numCache>
                <c:formatCode>General</c:formatCode>
                <c:ptCount val="8"/>
                <c:pt idx="0">
                  <c:v>30.9</c:v>
                </c:pt>
                <c:pt idx="1">
                  <c:v>25.4</c:v>
                </c:pt>
                <c:pt idx="2" formatCode="####.0">
                  <c:v>28.419182948490228</c:v>
                </c:pt>
                <c:pt idx="3">
                  <c:v>25.8</c:v>
                </c:pt>
                <c:pt idx="4">
                  <c:v>24.7</c:v>
                </c:pt>
                <c:pt idx="5" formatCode="0.0">
                  <c:v>24.20306965761511</c:v>
                </c:pt>
                <c:pt idx="6" formatCode="###0.0">
                  <c:v>48.727272727272762</c:v>
                </c:pt>
                <c:pt idx="7">
                  <c:v>47.9</c:v>
                </c:pt>
              </c:numCache>
            </c:numRef>
          </c:val>
        </c:ser>
        <c:ser>
          <c:idx val="2"/>
          <c:order val="2"/>
          <c:tx>
            <c:strRef>
              <c:f>'по годам_графики'!$B$193</c:f>
              <c:strCache>
                <c:ptCount val="1"/>
                <c:pt idx="0">
                  <c:v>на это напраление подготовки было реально пройти по конкурсу</c:v>
                </c:pt>
              </c:strCache>
            </c:strRef>
          </c:tx>
          <c:dLbls>
            <c:dLbl>
              <c:idx val="0"/>
              <c:layout>
                <c:manualLayout>
                  <c:x val="-3.5668786946684433E-3"/>
                  <c:y val="2.998180788885133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7170608245136814E-2"/>
                  <c:y val="-2.1849591844654272E-2"/>
                </c:manualLayout>
              </c:layout>
              <c:showVal val="1"/>
            </c:dLbl>
            <c:dLbl>
              <c:idx val="5"/>
              <c:layout>
                <c:manualLayout>
                  <c:x val="1.1889595648894912E-3"/>
                  <c:y val="4.79708926221617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0032376285992956E-2"/>
                  <c:y val="-1.9421859417470506E-2"/>
                </c:manualLayout>
              </c:layout>
              <c:showVal val="1"/>
            </c:dLbl>
            <c:dLbl>
              <c:idx val="7"/>
              <c:layout>
                <c:manualLayout>
                  <c:x val="-1.5739724224708741E-2"/>
                  <c:y val="-2.6705247859055536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7,0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годам_графики'!$C$190:$J$190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годам_графики'!$C$193:$J$193</c:f>
              <c:numCache>
                <c:formatCode>General</c:formatCode>
                <c:ptCount val="8"/>
                <c:pt idx="0">
                  <c:v>17.899999999999999</c:v>
                </c:pt>
                <c:pt idx="1">
                  <c:v>13</c:v>
                </c:pt>
                <c:pt idx="2" formatCode="####.0">
                  <c:v>9.5914742451154531</c:v>
                </c:pt>
                <c:pt idx="3">
                  <c:v>12.8</c:v>
                </c:pt>
                <c:pt idx="4">
                  <c:v>12</c:v>
                </c:pt>
                <c:pt idx="5" formatCode="0.0">
                  <c:v>13.872491145218422</c:v>
                </c:pt>
                <c:pt idx="6" formatCode="###0.0">
                  <c:v>17.454545454545453</c:v>
                </c:pt>
                <c:pt idx="7">
                  <c:v>17</c:v>
                </c:pt>
              </c:numCache>
            </c:numRef>
          </c:val>
        </c:ser>
        <c:ser>
          <c:idx val="3"/>
          <c:order val="3"/>
          <c:tx>
            <c:strRef>
              <c:f>'по годам_графики'!$B$194</c:f>
              <c:strCache>
                <c:ptCount val="1"/>
                <c:pt idx="0">
                  <c:v>так сложились обстоятельства (не получилось пройти на направление подготовки, выбранное в качестве приоритетного)</c:v>
                </c:pt>
              </c:strCache>
            </c:strRef>
          </c:tx>
          <c:dLbls>
            <c:dLbl>
              <c:idx val="1"/>
              <c:layout>
                <c:manualLayout>
                  <c:x val="-3.577210051070169E-2"/>
                  <c:y val="-9.7109297087351922E-3"/>
                </c:manualLayout>
              </c:layout>
              <c:showVal val="1"/>
            </c:dLbl>
            <c:dLbl>
              <c:idx val="4"/>
              <c:layout>
                <c:manualLayout>
                  <c:x val="-4.7558382595579065E-3"/>
                  <c:y val="4.497271183327708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12E-3"/>
                  <c:y val="-5.39672541999321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1.0016188142996464E-2"/>
                  <c:y val="2.4277324271838002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7,4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годам_графики'!$C$190:$J$190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годам_графики'!$C$194:$J$194</c:f>
              <c:numCache>
                <c:formatCode>General</c:formatCode>
                <c:ptCount val="8"/>
                <c:pt idx="0">
                  <c:v>4.0999999999999996</c:v>
                </c:pt>
                <c:pt idx="1">
                  <c:v>10.7</c:v>
                </c:pt>
                <c:pt idx="2" formatCode="####.0">
                  <c:v>11.012433392539998</c:v>
                </c:pt>
                <c:pt idx="3">
                  <c:v>16.399999999999999</c:v>
                </c:pt>
                <c:pt idx="4">
                  <c:v>14.4</c:v>
                </c:pt>
                <c:pt idx="5" formatCode="0.0">
                  <c:v>14.935064935064972</c:v>
                </c:pt>
                <c:pt idx="6" formatCode="###0.0">
                  <c:v>16.72727272727273</c:v>
                </c:pt>
                <c:pt idx="7">
                  <c:v>17.399999999999999</c:v>
                </c:pt>
              </c:numCache>
            </c:numRef>
          </c:val>
        </c:ser>
        <c:ser>
          <c:idx val="4"/>
          <c:order val="4"/>
          <c:tx>
            <c:strRef>
              <c:f>'по годам_графики'!$B$195</c:f>
              <c:strCache>
                <c:ptCount val="1"/>
                <c:pt idx="0">
                  <c:v>по совету родителей, родственников, знакомых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2.99820439660785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0032376285992956E-2"/>
                  <c:y val="3.128200138438105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779191297789598E-3"/>
                  <c:y val="3.297998867773629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7719486540656774E-3"/>
                  <c:y val="-2.839174832382600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8617680408561368E-3"/>
                  <c:y val="2.1849591844654192E-2"/>
                </c:manualLayout>
              </c:layout>
              <c:showVal val="1"/>
            </c:dLbl>
            <c:dLbl>
              <c:idx val="7"/>
              <c:layout>
                <c:manualLayout>
                  <c:x val="-2.5755912367705271E-2"/>
                  <c:y val="3.641598640775706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7,4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годам_графики'!$C$190:$J$190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годам_графики'!$C$195:$J$195</c:f>
              <c:numCache>
                <c:formatCode>General</c:formatCode>
                <c:ptCount val="8"/>
                <c:pt idx="0">
                  <c:v>3.8</c:v>
                </c:pt>
                <c:pt idx="1">
                  <c:v>9.3000000000000007</c:v>
                </c:pt>
                <c:pt idx="2" formatCode="####.0">
                  <c:v>6.3943161634102879</c:v>
                </c:pt>
                <c:pt idx="3">
                  <c:v>7.6</c:v>
                </c:pt>
                <c:pt idx="4">
                  <c:v>7.8</c:v>
                </c:pt>
                <c:pt idx="5" formatCode="0.0">
                  <c:v>11.097992916174734</c:v>
                </c:pt>
                <c:pt idx="6" formatCode="###0.0">
                  <c:v>14.909090909090922</c:v>
                </c:pt>
                <c:pt idx="7">
                  <c:v>17.399999999999999</c:v>
                </c:pt>
              </c:numCache>
            </c:numRef>
          </c:val>
        </c:ser>
        <c:ser>
          <c:idx val="5"/>
          <c:order val="5"/>
          <c:tx>
            <c:strRef>
              <c:f>'по годам_графики'!$B$196</c:f>
              <c:strCache>
                <c:ptCount val="1"/>
                <c:pt idx="0">
                  <c:v>другое</c:v>
                </c:pt>
              </c:strCache>
            </c:strRef>
          </c:tx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1</a:t>
                    </a:r>
                    <a:r>
                      <a:rPr lang="en-US" b="1"/>
                      <a:t>,8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годам_графики'!$C$190:$J$190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годам_графики'!$C$196:$J$196</c:f>
              <c:numCache>
                <c:formatCode>General</c:formatCode>
                <c:ptCount val="8"/>
                <c:pt idx="0">
                  <c:v>0.5</c:v>
                </c:pt>
                <c:pt idx="1">
                  <c:v>1</c:v>
                </c:pt>
                <c:pt idx="2" formatCode="####.0">
                  <c:v>2.309058614564818</c:v>
                </c:pt>
                <c:pt idx="3">
                  <c:v>2.2999999999999998</c:v>
                </c:pt>
                <c:pt idx="4">
                  <c:v>3.3</c:v>
                </c:pt>
                <c:pt idx="5" formatCode="0.0">
                  <c:v>2.2432113341204252</c:v>
                </c:pt>
                <c:pt idx="6" formatCode="###0.0">
                  <c:v>3.2727272727272818</c:v>
                </c:pt>
                <c:pt idx="7">
                  <c:v>1.8</c:v>
                </c:pt>
              </c:numCache>
            </c:numRef>
          </c:val>
        </c:ser>
        <c:marker val="1"/>
        <c:axId val="66667264"/>
        <c:axId val="67566592"/>
      </c:lineChart>
      <c:catAx>
        <c:axId val="66667264"/>
        <c:scaling>
          <c:orientation val="minMax"/>
        </c:scaling>
        <c:axPos val="b"/>
        <c:numFmt formatCode="General" sourceLinked="0"/>
        <c:tickLblPos val="nextTo"/>
        <c:crossAx val="67566592"/>
        <c:crosses val="autoZero"/>
        <c:auto val="1"/>
        <c:lblAlgn val="ctr"/>
        <c:lblOffset val="100"/>
      </c:catAx>
      <c:valAx>
        <c:axId val="675665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6667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60914178934584"/>
          <c:y val="7.4141992526025019E-2"/>
          <c:w val="0.31325708801025753"/>
          <c:h val="0.877303341492419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3.2159222745742275E-2"/>
          <c:y val="1.4190195056157423E-2"/>
          <c:w val="0.65816172975316034"/>
          <c:h val="0.91216174393321381"/>
        </c:manualLayout>
      </c:layout>
      <c:lineChart>
        <c:grouping val="standard"/>
        <c:ser>
          <c:idx val="0"/>
          <c:order val="0"/>
          <c:tx>
            <c:strRef>
              <c:f>'по годам_графики'!$A$231</c:f>
              <c:strCache>
                <c:ptCount val="1"/>
                <c:pt idx="0">
                  <c:v>это универсальное направление подготовки, востребованное во многих сферах</c:v>
                </c:pt>
              </c:strCache>
            </c:strRef>
          </c:tx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100" b="1"/>
                      <a:t>5</a:t>
                    </a:r>
                    <a:r>
                      <a:rPr lang="en-US" b="1"/>
                      <a:t>3,2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годам_графики'!$B$230:$I$230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годам_графики'!$B$231:$I$231</c:f>
              <c:numCache>
                <c:formatCode>General</c:formatCode>
                <c:ptCount val="8"/>
                <c:pt idx="0">
                  <c:v>57.6</c:v>
                </c:pt>
                <c:pt idx="1">
                  <c:v>46.3</c:v>
                </c:pt>
                <c:pt idx="2" formatCode="####.0">
                  <c:v>50.149253731343244</c:v>
                </c:pt>
                <c:pt idx="3">
                  <c:v>51.6</c:v>
                </c:pt>
                <c:pt idx="4">
                  <c:v>49</c:v>
                </c:pt>
                <c:pt idx="5">
                  <c:v>39.9</c:v>
                </c:pt>
                <c:pt idx="6" formatCode="###0.0">
                  <c:v>50.181818181818144</c:v>
                </c:pt>
                <c:pt idx="7">
                  <c:v>53.2</c:v>
                </c:pt>
              </c:numCache>
            </c:numRef>
          </c:val>
        </c:ser>
        <c:ser>
          <c:idx val="1"/>
          <c:order val="1"/>
          <c:tx>
            <c:strRef>
              <c:f>'по годам_графики'!$A$232</c:f>
              <c:strCache>
                <c:ptCount val="1"/>
                <c:pt idx="0">
                  <c:v>само направление подготовки не очень востребовано, но знания по нему востребованы в смежных сферах</c:v>
                </c:pt>
              </c:strCache>
            </c:strRef>
          </c:tx>
          <c:dLbls>
            <c:dLbl>
              <c:idx val="7"/>
              <c:layout>
                <c:manualLayout>
                  <c:x val="-1.0107624025037801E-2"/>
                  <c:y val="-2.9614320117198001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1</a:t>
                    </a:r>
                    <a:r>
                      <a:rPr lang="en-US" b="1"/>
                      <a:t>7,4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годам_графики'!$B$230:$I$230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годам_графики'!$B$232:$I$232</c:f>
              <c:numCache>
                <c:formatCode>General</c:formatCode>
                <c:ptCount val="8"/>
                <c:pt idx="0">
                  <c:v>25.1</c:v>
                </c:pt>
                <c:pt idx="1">
                  <c:v>25.3</c:v>
                </c:pt>
                <c:pt idx="2" formatCode="####.0">
                  <c:v>24.17910447761194</c:v>
                </c:pt>
                <c:pt idx="3">
                  <c:v>21.1</c:v>
                </c:pt>
                <c:pt idx="4">
                  <c:v>21.5</c:v>
                </c:pt>
                <c:pt idx="5">
                  <c:v>24.2</c:v>
                </c:pt>
                <c:pt idx="6" formatCode="###0.0">
                  <c:v>18.545454545454547</c:v>
                </c:pt>
                <c:pt idx="7">
                  <c:v>17.399999999999999</c:v>
                </c:pt>
              </c:numCache>
            </c:numRef>
          </c:val>
        </c:ser>
        <c:ser>
          <c:idx val="2"/>
          <c:order val="2"/>
          <c:tx>
            <c:strRef>
              <c:f>'по годам_графики'!$A$233</c:f>
              <c:strCache>
                <c:ptCount val="1"/>
                <c:pt idx="0">
                  <c:v>направление подготовки не очень востребовано, но работу по нему, при желании, найти можно</c:v>
                </c:pt>
              </c:strCache>
            </c:strRef>
          </c:tx>
          <c:dLbls>
            <c:dLbl>
              <c:idx val="0"/>
              <c:layout>
                <c:manualLayout>
                  <c:x val="-3.5333706788628252E-2"/>
                  <c:y val="-7.036315823121690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439462892911139E-2"/>
                  <c:y val="1.727502006836559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12E-3"/>
                  <c:y val="4.797089262216170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4439462892911138E-3"/>
                  <c:y val="-1.4807160058599044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7</a:t>
                    </a:r>
                    <a:r>
                      <a:rPr lang="en-US" b="1"/>
                      <a:t>,1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годам_графики'!$B$230:$I$230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годам_графики'!$B$233:$I$233</c:f>
              <c:numCache>
                <c:formatCode>General</c:formatCode>
                <c:ptCount val="8"/>
                <c:pt idx="0">
                  <c:v>7.6</c:v>
                </c:pt>
                <c:pt idx="1">
                  <c:v>11</c:v>
                </c:pt>
                <c:pt idx="2" formatCode="####.0">
                  <c:v>7.7611940298507465</c:v>
                </c:pt>
                <c:pt idx="3">
                  <c:v>10.7</c:v>
                </c:pt>
                <c:pt idx="4">
                  <c:v>12.4</c:v>
                </c:pt>
                <c:pt idx="5">
                  <c:v>9.9</c:v>
                </c:pt>
                <c:pt idx="6" formatCode="###0.0">
                  <c:v>11.636363636363637</c:v>
                </c:pt>
                <c:pt idx="7">
                  <c:v>7.1</c:v>
                </c:pt>
              </c:numCache>
            </c:numRef>
          </c:val>
        </c:ser>
        <c:ser>
          <c:idx val="3"/>
          <c:order val="3"/>
          <c:tx>
            <c:strRef>
              <c:f>'по годам_графики'!$A$234</c:f>
              <c:strCache>
                <c:ptCount val="1"/>
                <c:pt idx="0">
                  <c:v>сейчас направление подготовки не востребовано, но будет востребовано в ближайшем будущем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974288007813202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439462892911139E-2"/>
                  <c:y val="-1.727502006836546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6636777357467151E-3"/>
                  <c:y val="1.727502006836559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7558382595579065E-3"/>
                  <c:y val="4.497271183327708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1889595648894912E-3"/>
                  <c:y val="-5.39672541999321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4439462892911138E-3"/>
                  <c:y val="1.2339300048832541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2</a:t>
                    </a:r>
                    <a:r>
                      <a:rPr lang="en-US" b="1"/>
                      <a:t>,8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годам_графики'!$B$230:$I$230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годам_графики'!$B$234:$I$234</c:f>
              <c:numCache>
                <c:formatCode>General</c:formatCode>
                <c:ptCount val="8"/>
                <c:pt idx="0">
                  <c:v>4.0999999999999996</c:v>
                </c:pt>
                <c:pt idx="1">
                  <c:v>4.3</c:v>
                </c:pt>
                <c:pt idx="2" formatCode="####.0">
                  <c:v>5.373134328358196</c:v>
                </c:pt>
                <c:pt idx="3">
                  <c:v>5.8</c:v>
                </c:pt>
                <c:pt idx="4">
                  <c:v>4</c:v>
                </c:pt>
                <c:pt idx="5">
                  <c:v>4.4000000000000004</c:v>
                </c:pt>
                <c:pt idx="6" formatCode="###0.0">
                  <c:v>1.4545454545454546</c:v>
                </c:pt>
                <c:pt idx="7">
                  <c:v>2.8</c:v>
                </c:pt>
              </c:numCache>
            </c:numRef>
          </c:val>
        </c:ser>
        <c:ser>
          <c:idx val="4"/>
          <c:order val="4"/>
          <c:tx>
            <c:strRef>
              <c:f>'по годам_графики'!$A$235</c:f>
              <c:strCache>
                <c:ptCount val="1"/>
                <c:pt idx="0">
                  <c:v>направление подготовки не востребована, по нему сложно найти работу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2.998204396607855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797340218240193E-17"/>
                  <c:y val="-2.698362709996604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779191297789598E-3"/>
                  <c:y val="3.297998867773629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3779191297789598E-3"/>
                  <c:y val="7.795270051101282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3103140628657842E-2"/>
                  <c:y val="-2.9614320117198088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3318388678733437E-3"/>
                  <c:y val="-2.2210740087898612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/>
                      <a:t>3</a:t>
                    </a:r>
                    <a:r>
                      <a:rPr lang="en-US" b="1"/>
                      <a:t>,2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годам_графики'!$B$230:$I$230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годам_графики'!$B$235:$I$235</c:f>
              <c:numCache>
                <c:formatCode>General</c:formatCode>
                <c:ptCount val="8"/>
                <c:pt idx="0">
                  <c:v>0</c:v>
                </c:pt>
                <c:pt idx="1">
                  <c:v>1.5</c:v>
                </c:pt>
                <c:pt idx="2">
                  <c:v>0.9</c:v>
                </c:pt>
                <c:pt idx="3">
                  <c:v>1.6</c:v>
                </c:pt>
                <c:pt idx="4">
                  <c:v>3.6</c:v>
                </c:pt>
                <c:pt idx="5">
                  <c:v>3.1</c:v>
                </c:pt>
                <c:pt idx="6" formatCode="###0.0">
                  <c:v>1.0909090909090882</c:v>
                </c:pt>
                <c:pt idx="7">
                  <c:v>3.2</c:v>
                </c:pt>
              </c:numCache>
            </c:numRef>
          </c:val>
        </c:ser>
        <c:ser>
          <c:idx val="5"/>
          <c:order val="5"/>
          <c:tx>
            <c:strRef>
              <c:f>'по годам_графики'!$A$236</c:f>
              <c:strCache>
                <c:ptCount val="1"/>
                <c:pt idx="0">
                  <c:v>затрудняюсь ответить</c:v>
                </c:pt>
              </c:strCache>
            </c:strRef>
          </c:tx>
          <c:dLbls>
            <c:dLbl>
              <c:idx val="0"/>
              <c:layout>
                <c:manualLayout>
                  <c:x val="-4.4762334968024814E-2"/>
                  <c:y val="2.4678600097665132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3103140628657842E-2"/>
                  <c:y val="-1.480716005859904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7.2197314464555844E-3"/>
                  <c:y val="2.2210740087898612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100" b="1"/>
                      <a:t>1</a:t>
                    </a:r>
                    <a:r>
                      <a:rPr lang="en-US" b="1"/>
                      <a:t>6,3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годам_графики'!$B$230:$I$230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годам_графики'!$B$236:$I$236</c:f>
              <c:numCache>
                <c:formatCode>General</c:formatCode>
                <c:ptCount val="8"/>
                <c:pt idx="0">
                  <c:v>5.4</c:v>
                </c:pt>
                <c:pt idx="1">
                  <c:v>11.5</c:v>
                </c:pt>
                <c:pt idx="2" formatCode="####.0">
                  <c:v>11.641791044776092</c:v>
                </c:pt>
                <c:pt idx="3">
                  <c:v>9.1</c:v>
                </c:pt>
                <c:pt idx="4">
                  <c:v>9.6</c:v>
                </c:pt>
                <c:pt idx="5">
                  <c:v>18.399999999999999</c:v>
                </c:pt>
                <c:pt idx="6" formatCode="###0.0">
                  <c:v>17.090909090909086</c:v>
                </c:pt>
                <c:pt idx="7">
                  <c:v>16.3</c:v>
                </c:pt>
              </c:numCache>
            </c:numRef>
          </c:val>
        </c:ser>
        <c:marker val="1"/>
        <c:axId val="65197184"/>
        <c:axId val="65247872"/>
      </c:lineChart>
      <c:catAx>
        <c:axId val="6519718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65247872"/>
        <c:crosses val="autoZero"/>
        <c:auto val="1"/>
        <c:lblAlgn val="ctr"/>
        <c:lblOffset val="100"/>
      </c:catAx>
      <c:valAx>
        <c:axId val="652478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65197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683739147380707"/>
          <c:y val="4.3725232741545723E-2"/>
          <c:w val="0.30602883832579625"/>
          <c:h val="0.9562747672584546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3.290458993907211E-2"/>
          <c:y val="4.1977276981818794E-2"/>
          <c:w val="0.70945802350035148"/>
          <c:h val="0.89868963751245579"/>
        </c:manualLayout>
      </c:layout>
      <c:lineChart>
        <c:grouping val="standard"/>
        <c:ser>
          <c:idx val="0"/>
          <c:order val="0"/>
          <c:tx>
            <c:strRef>
              <c:f>'по годам_графики'!$A$259</c:f>
              <c:strCache>
                <c:ptCount val="1"/>
                <c:pt idx="0">
                  <c:v>да</c:v>
                </c:pt>
              </c:strCache>
            </c:strRef>
          </c:tx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4</a:t>
                    </a:r>
                    <a:r>
                      <a:rPr lang="en-US" b="1"/>
                      <a:t>7,5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годам_графики'!$B$258:$I$258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годам_графики'!$B$259:$I$259</c:f>
              <c:numCache>
                <c:formatCode>General</c:formatCode>
                <c:ptCount val="8"/>
                <c:pt idx="0">
                  <c:v>45.7</c:v>
                </c:pt>
                <c:pt idx="1">
                  <c:v>43.4</c:v>
                </c:pt>
                <c:pt idx="2" formatCode="####">
                  <c:v>50</c:v>
                </c:pt>
                <c:pt idx="3">
                  <c:v>44.8</c:v>
                </c:pt>
                <c:pt idx="4">
                  <c:v>43</c:v>
                </c:pt>
                <c:pt idx="5">
                  <c:v>39.200000000000003</c:v>
                </c:pt>
                <c:pt idx="6" formatCode="###0.0">
                  <c:v>48.363636363636218</c:v>
                </c:pt>
                <c:pt idx="7">
                  <c:v>47.5</c:v>
                </c:pt>
              </c:numCache>
            </c:numRef>
          </c:val>
        </c:ser>
        <c:ser>
          <c:idx val="1"/>
          <c:order val="1"/>
          <c:tx>
            <c:strRef>
              <c:f>'по годам_графики'!$A$260</c:f>
              <c:strCache>
                <c:ptCount val="1"/>
                <c:pt idx="0">
                  <c:v>скорее да, чем нет</c:v>
                </c:pt>
              </c:strCache>
            </c:strRef>
          </c:tx>
          <c:dLbls>
            <c:dLbl>
              <c:idx val="5"/>
              <c:layout>
                <c:manualLayout>
                  <c:x val="-4.3182444126337724E-3"/>
                  <c:y val="-1.144834826776879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3.8161160892562552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3</a:t>
                    </a:r>
                    <a:r>
                      <a:rPr lang="en-US" b="1"/>
                      <a:t>1,6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годам_графики'!$B$258:$I$258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годам_графики'!$B$260:$I$260</c:f>
              <c:numCache>
                <c:formatCode>General</c:formatCode>
                <c:ptCount val="8"/>
                <c:pt idx="0">
                  <c:v>24.2</c:v>
                </c:pt>
                <c:pt idx="1">
                  <c:v>34.300000000000004</c:v>
                </c:pt>
                <c:pt idx="2" formatCode="####.0">
                  <c:v>27.810650887573917</c:v>
                </c:pt>
                <c:pt idx="3">
                  <c:v>25</c:v>
                </c:pt>
                <c:pt idx="4">
                  <c:v>27.5</c:v>
                </c:pt>
                <c:pt idx="5">
                  <c:v>30.7</c:v>
                </c:pt>
                <c:pt idx="6" formatCode="###0.0">
                  <c:v>28.72727272727273</c:v>
                </c:pt>
                <c:pt idx="7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'по годам_графики'!$A$261</c:f>
              <c:strCache>
                <c:ptCount val="1"/>
                <c:pt idx="0">
                  <c:v>затрудняюсь ответить</c:v>
                </c:pt>
              </c:strCache>
            </c:strRef>
          </c:tx>
          <c:dLbls>
            <c:dLbl>
              <c:idx val="3"/>
              <c:layout>
                <c:manualLayout>
                  <c:x val="-1.727297765053502E-2"/>
                  <c:y val="-2.2896696535537504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9</a:t>
                    </a:r>
                    <a:r>
                      <a:rPr lang="en-US" b="1"/>
                      <a:t>,9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годам_графики'!$B$258:$I$258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годам_графики'!$B$261:$I$261</c:f>
              <c:numCache>
                <c:formatCode>General</c:formatCode>
                <c:ptCount val="8"/>
                <c:pt idx="0">
                  <c:v>15.9</c:v>
                </c:pt>
                <c:pt idx="1">
                  <c:v>11.7</c:v>
                </c:pt>
                <c:pt idx="2" formatCode="####.0">
                  <c:v>12.1301775147929</c:v>
                </c:pt>
                <c:pt idx="3">
                  <c:v>13</c:v>
                </c:pt>
                <c:pt idx="4">
                  <c:v>15.1</c:v>
                </c:pt>
                <c:pt idx="5">
                  <c:v>16.399999999999999</c:v>
                </c:pt>
                <c:pt idx="6" formatCode="###0.0">
                  <c:v>12</c:v>
                </c:pt>
                <c:pt idx="7">
                  <c:v>9.9</c:v>
                </c:pt>
              </c:numCache>
            </c:numRef>
          </c:val>
        </c:ser>
        <c:ser>
          <c:idx val="3"/>
          <c:order val="3"/>
          <c:tx>
            <c:strRef>
              <c:f>'по годам_графики'!$A$262</c:f>
              <c:strCache>
                <c:ptCount val="1"/>
                <c:pt idx="0">
                  <c:v>скорее нет, чем да</c:v>
                </c:pt>
              </c:strCache>
            </c:strRef>
          </c:tx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6</a:t>
                    </a:r>
                    <a:r>
                      <a:rPr lang="en-US" b="1"/>
                      <a:t>,7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годам_графики'!$B$258:$I$258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годам_графики'!$B$262:$I$262</c:f>
              <c:numCache>
                <c:formatCode>General</c:formatCode>
                <c:ptCount val="8"/>
                <c:pt idx="0">
                  <c:v>11.3</c:v>
                </c:pt>
                <c:pt idx="1">
                  <c:v>8.8000000000000007</c:v>
                </c:pt>
                <c:pt idx="2" formatCode="####.0">
                  <c:v>7.6923076923076925</c:v>
                </c:pt>
                <c:pt idx="3">
                  <c:v>11.4</c:v>
                </c:pt>
                <c:pt idx="4">
                  <c:v>8.4</c:v>
                </c:pt>
                <c:pt idx="5">
                  <c:v>7.2</c:v>
                </c:pt>
                <c:pt idx="6" formatCode="###0.0">
                  <c:v>6.5454545454545459</c:v>
                </c:pt>
                <c:pt idx="7">
                  <c:v>6.7</c:v>
                </c:pt>
              </c:numCache>
            </c:numRef>
          </c:val>
        </c:ser>
        <c:ser>
          <c:idx val="4"/>
          <c:order val="4"/>
          <c:tx>
            <c:strRef>
              <c:f>'по годам_графики'!$A$263</c:f>
              <c:strCache>
                <c:ptCount val="1"/>
                <c:pt idx="0">
                  <c:v>нет</c:v>
                </c:pt>
              </c:strCache>
            </c:strRef>
          </c:tx>
          <c:dLbls>
            <c:dLbl>
              <c:idx val="5"/>
              <c:layout>
                <c:manualLayout>
                  <c:x val="-1.0795611031584388E-2"/>
                  <c:y val="1.9080580446281331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200" b="1"/>
                      <a:t>4</a:t>
                    </a:r>
                    <a:r>
                      <a:rPr lang="en-US" b="1"/>
                      <a:t>,3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'по годам_графики'!$B$258:$I$258</c:f>
              <c:strCache>
                <c:ptCount val="8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2015-2016</c:v>
                </c:pt>
                <c:pt idx="7">
                  <c:v>2016-2017</c:v>
                </c:pt>
              </c:strCache>
            </c:strRef>
          </c:cat>
          <c:val>
            <c:numRef>
              <c:f>'по годам_графики'!$B$263:$I$263</c:f>
              <c:numCache>
                <c:formatCode>General</c:formatCode>
                <c:ptCount val="8"/>
                <c:pt idx="0">
                  <c:v>3</c:v>
                </c:pt>
                <c:pt idx="1">
                  <c:v>1.9000000000000001</c:v>
                </c:pt>
                <c:pt idx="2" formatCode="####.0">
                  <c:v>2.3668639053254381</c:v>
                </c:pt>
                <c:pt idx="3">
                  <c:v>5.8</c:v>
                </c:pt>
                <c:pt idx="4">
                  <c:v>6</c:v>
                </c:pt>
                <c:pt idx="5">
                  <c:v>6.5</c:v>
                </c:pt>
                <c:pt idx="6" formatCode="###0.0">
                  <c:v>4.3636363636363615</c:v>
                </c:pt>
                <c:pt idx="7">
                  <c:v>4.3</c:v>
                </c:pt>
              </c:numCache>
            </c:numRef>
          </c:val>
        </c:ser>
        <c:marker val="1"/>
        <c:axId val="67361792"/>
        <c:axId val="67363584"/>
      </c:lineChart>
      <c:catAx>
        <c:axId val="67361792"/>
        <c:scaling>
          <c:orientation val="minMax"/>
        </c:scaling>
        <c:axPos val="b"/>
        <c:numFmt formatCode="General" sourceLinked="0"/>
        <c:tickLblPos val="nextTo"/>
        <c:crossAx val="67363584"/>
        <c:crosses val="autoZero"/>
        <c:auto val="1"/>
        <c:lblAlgn val="ctr"/>
        <c:lblOffset val="100"/>
      </c:catAx>
      <c:valAx>
        <c:axId val="67363584"/>
        <c:scaling>
          <c:orientation val="minMax"/>
        </c:scaling>
        <c:axPos val="l"/>
        <c:majorGridlines/>
        <c:numFmt formatCode="General" sourceLinked="1"/>
        <c:tickLblPos val="nextTo"/>
        <c:crossAx val="67361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95387978959806"/>
          <c:y val="0.1521788971184117"/>
          <c:w val="0.22093226476618591"/>
          <c:h val="0.62695181567498537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616BE-5053-4969-B3C1-350019CB8043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BA230-4242-4723-8740-0E90907EF4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BA230-4242-4723-8740-0E90907EF432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BA230-4242-4723-8740-0E90907EF432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564904"/>
            <a:ext cx="7704856" cy="17526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«Первокурсники МАГУ: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профессионально-образовательные ориентации, особенности адаптации к обучению в вузе»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424936" cy="175562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АНАЛИТИЧЕСКАЯ СПРАВКА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результатам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социологического исследования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040" y="4869160"/>
            <a:ext cx="421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Научно-исследовательская лаборатория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социологических исследований МАГУ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5896" y="587727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г. Мурманск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определенности с выбором списка ЕГЭ и направления подготовки у студентов первых курсов МАГУ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340768"/>
          <a:ext cx="878497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Причины выбора студентами 1-х курсов МАГУ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направления подготовки, на котором они обучаются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268760"/>
          <a:ext cx="878497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/>
          </a:bodyPr>
          <a:lstStyle/>
          <a:p>
            <a:pPr lvl="0" fontAlgn="base" hangingPunct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Востребованность выбранного направления подготовки,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мнению студентов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268760"/>
          <a:ext cx="878497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792088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желания у первокурсников на настоящий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момент работать по направлению подготовки после окончания вуза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527174"/>
          <a:ext cx="8784975" cy="4854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Планирование продолжить обучение после получения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степени бакалавра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340768"/>
          <a:ext cx="878497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Таким образом, в образовательных и профессиональных ориентациях первокурсников можно выделить следующие тенденции: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784976" cy="4925144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Наиболее выраженными причинами поступления в вуз а протяжении всех лет опроса являются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«стремление получить высшее образование, необходимое для устройства на хорошую работу, для карьерного роста» (66,7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%),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получить профессию, которая мне нравится» и «расширить свой кругозор, повысить свой культурно-образовательный уровень» (по 47,9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%);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Увеличилось число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студентов, подающих документы только в МАГУ (на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12,0%);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Наиболее важными причинами поступления в МАГУ в этом году первокурсники указали: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местоположение МАГУ (56,1%), наличие нужного направления подготовки (48,6%) и возможность бюджетного обучения (45,4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%);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Большая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часть опрошенных студентов 1-х курсов (41,5%) подавали заявление на 2 направления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Основными мотивами выбора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направления является интерес к направлению подготовки и желание в дальнейшем по нему работать (67,4%)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широкие возможности трудоустройства (47,9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%);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Свое направление подготовки считают универсальным и востребованным во многих сферах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53,2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 опрошенных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первокурсников;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79,1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 студентов имеют желание работать по выбранному направлению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подготовки;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Более половины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опрошенных первокурсников не исключают возможности продолжить образование, но конкретных планов еще не имеют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51,1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%). Около трети студентов планирует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продолжить обучение в магистратуре уже на первом курсе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(30,9%).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первокурсниками учебного  процесса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531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рамках изучения адаптации студентов-первокурсников к учебному процессу в вузе были рассмотрены следующие его составляющие: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соответствие степени трудности обучения в вузе имеющимся ожиданиям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привлекательные особенности процесса обучения в вузе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наличие трудностей обучения в вузе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отношение студентов к балльно-рейтинговой системе обучения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понимание системы оценивания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информированность о набираемых баллов и особенности учета баллов.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0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Соответствие степени трудности обучения в вузе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имеющимся ожиданиям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4854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Привлекательные черты учебного процесса в вузе,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мнению студентов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412776"/>
          <a:ext cx="8504238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510880"/>
          </a:xfrm>
        </p:spPr>
        <p:txBody>
          <a:bodyPr>
            <a:normAutofit/>
          </a:bodyPr>
          <a:lstStyle/>
          <a:p>
            <a:pPr lvl="0" fontAlgn="base" hangingPunct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трудности обучения в вузе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4" y="1527174"/>
          <a:ext cx="8662863" cy="4854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Аналитическая справка составлена по результатам обработки данных электронного анкетного опроса первокурсников МАГУ, который был проведен в октябре-ноябре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года.</a:t>
            </a:r>
            <a:r>
              <a:rPr lang="ru-RU" sz="2200" dirty="0" smtClean="0"/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отчете представлены сравнительные данные за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лет проведения мониторинга (с 2008-2009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- по настоящее время, за исключением первокурсников 2014-2015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., опрос которых не проводился).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Наличие интереса к учебе среди студентов 1-го курса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527174"/>
          <a:ext cx="8784976" cy="4782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Степень ознакомления студентов с технологическими  картами преподавателями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527174"/>
          <a:ext cx="8784975" cy="4782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438872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Степень понимания студентами оценивания их учебной деятельности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4854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Степень информирования преподавателями студентов о набираемых баллах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527174"/>
          <a:ext cx="8784976" cy="4854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510880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Степень необходимости информации о набираемых баллах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4854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Самостоятельный подсчет студентами набираемых баллов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4854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результате анализа данных по адаптации первокурсников к учебному процессу в вузе, можно выделить следующие основные особенности: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229600" cy="4536504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44,3%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первокурсников указали, что «сложность обучения соответствует ожиданиям», что в целом соответствует ситуации прошлых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Большинство трудностей у студентов связано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9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подготовкой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 семинарским занятиям (40,4%), работой на семинарских занятиях (28,4%) и восприятием учебного материала (25,9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%);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Большинство опрошенных первокурсников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85,8%)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отмечает наличие у них интереса к учебному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студентов, знакомых с технологическими картами по всем дисциплинам, с волны 2015 года остается на высоком уровне (53,9% в 2016 г.)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Более половины первокурсников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испытывают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трудности с пониманием того, как оценивают преподаватели их учебную деятельность (54,3%);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Выросла степень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информированности студентов о набираемых баллах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более трети студентов (37,2%) указали, что знают о набираемых баллах почти по всем или по большинству дисциплин, что на 3,8% выше показателя 2015 года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опроса;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Подавляющее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большинство первокурсников считает, что информирование о набираемых баллах необходимо, но при этом количество студентов так считающих снижается (70,6%). Только 13,1% студентов самостоятельно подсчитывают набираемые баллы.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первокурсниками </a:t>
            </a:r>
            <a:r>
              <a:rPr lang="ru-RU" sz="2400" cap="all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384616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Отношение студентов-первокурсников 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работе в вузе было рассмотрено через следующие составляющие: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налаженность взаимодействия с куратором группы;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участие и интерес к двум общеуниверситетским мероприятиям («Дню здоровья» и «Посвящению в студенты»);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выявление наиболее интересных направлений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работы для студентов первых курсов.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58288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Степень налаженности отношений куратора с группой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4854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первокурсниками своего  участия в мероприятиях «День здоровья» и «Посвящение в студенты»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4782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53650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Основной целью исследования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являлось изучение отношения студентов первых курсов к получению высшего образования, а также их профессиональных ориентаций и адаптации к обучению в ВУЗе.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ходе исследования выяснялось мнение студентов первых курсов МАГУ по следующим основным направлениям: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образовательные и профессиональные ориентации первокурсников МАГУ;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оценка первокурсниками учебного процесса в МАГУ (в том числе отношение к балльно-рейтинговой системе);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оценка студентами первых курсов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работы в университете;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социально-психологическая адаптация первокурсников к обучению в вузе.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степени интересности для первокурсников мероприятий в «Посвящении в студенты» и «День здоровья» (по 5-балльной шкале)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67544" y="2204864"/>
          <a:ext cx="8272204" cy="20624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82552"/>
                <a:gridCol w="936104"/>
                <a:gridCol w="1069776"/>
                <a:gridCol w="1196960"/>
                <a:gridCol w="1080120"/>
                <a:gridCol w="1160245"/>
                <a:gridCol w="946447"/>
              </a:tblGrid>
              <a:tr h="370840">
                <a:tc rowSpan="3"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Факультет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институт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СГИ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ППИ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ЕФКиБЖД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ИиС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МЭиИТ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среднее значение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«День здоровья»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«Посвящение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студенты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Привлекательные для участия направления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4854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510880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Пожелания студентов по организации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412776"/>
          <a:ext cx="8504238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результатам проведенного анализа оценки студентов-первокурсников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работы в вузе можно сделать ряд основных выводов: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целом, больше половины первокурсников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(71,4%)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отметили участие кураторов в делах группы.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Наиболее активно студенты приняли участие в «Дне здоровья» 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80,5%),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«Посвящении в студенты» активное участие приняли 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еньше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половины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первокурсников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(44,7%)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целом студенты несколько выше оценивают свой интерес к «Посвящению в студенты»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4,0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балла, чем к «Дню здоровья» - 3,7 баллов.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Наибольшую популярность в среде студентов имеют культурно-массовые мероприятия,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году первокурсники проявили к ним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высокий интерес (74,5%).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Социально-психологическая адаптация </a:t>
            </a:r>
            <a:br>
              <a:rPr lang="ru-RU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первокурсников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377416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Социально-психологическая адаптация первокурсников МАГУ изучалась через: 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оценку социально-психологического климата в группе;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существующих взаимоотношений с одногруппниками и преподавателями.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582888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Степень «знакомства» со своими одногруппниками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4782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Готовность обратиться к одногруппникам в случае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возникновения затруднений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4854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438872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Удовлетворенность студентов отношениями со своей группой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4854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510880"/>
          </a:xfrm>
        </p:spPr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Удовлетворенность студентов отношением преподавателей к группе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8504238" cy="4854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15212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результатам проведенного анализа особенностей социально-психологической адаптации первокурсников МАГУ к учебному процессу, можно отметить стабильно-благоприятную атмосферу для адаптации первокурсников: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229600" cy="4205064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целом по университету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87,6%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студентов-первокурсников удовлетворены взаимоотношениями в своей группе. В сравнении с опросами прошлых лет удовлетворенность взаимоотношениями между студентами осталась примерно на том же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уровне;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Подавляющее большинство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студентов в целом удовлетворены отношением к ним преподавателей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(91,8%).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80920" cy="792088"/>
          </a:xfrm>
        </p:spPr>
        <p:txBody>
          <a:bodyPr>
            <a:no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Распределение по виду учебного заведения, оконченного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студентами МАГУ до поступления в вуз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Аналитическая справка подготовлена в Научно-исследовательской лаборатории социологических исследований Мурманского арктического государственного университета.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Руководитель НИЛСИ			              Е.Н. Шарова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Ответственный исполнитель: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социолог НИЛСИ			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М.О. Мудрецова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34400" cy="758952"/>
          </a:xfrm>
        </p:spPr>
        <p:txBody>
          <a:bodyPr>
            <a:no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Распределение студентов 1-х курсов МАГУ по месту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постоянного жительства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Autofit/>
          </a:bodyPr>
          <a:lstStyle/>
          <a:p>
            <a:r>
              <a:rPr lang="ru-RU" sz="24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Образовательные и профессиональные ориентации первокурсников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229600" cy="413305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изучении образовательных и профессиональных ориентаций студентов 1-х курсов МАГУ решались задачи по выявлению: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основных причин поступления в вуз и выбора МАГУ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особенностей выбора направления подготовки первокурсниками при поступлении в вуз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планов по продолжению обучения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оценки востребованности выбранного направления подготовки и желание работать по нему в будущем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lvl="0" fontAlgn="base" hangingPunct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Причины поступления в вуз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412776"/>
          <a:ext cx="8784975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Причины выбора МАГУ студентами 1-х курсов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179512" y="1196752"/>
          <a:ext cx="8784975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направлений подготовки, на которые студенты МАГУ подавали документы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01624" y="1527175"/>
          <a:ext cx="8590855" cy="4782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C954299CC7C74787C5DB4E170E6319" ma:contentTypeVersion="0" ma:contentTypeDescription="Создание документа." ma:contentTypeScope="" ma:versionID="22aa54978df6317942b53e0cb75b5f4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B1C909A-4684-48B7-9F3B-FB860FF22FEC}"/>
</file>

<file path=customXml/itemProps2.xml><?xml version="1.0" encoding="utf-8"?>
<ds:datastoreItem xmlns:ds="http://schemas.openxmlformats.org/officeDocument/2006/customXml" ds:itemID="{751226A9-72F3-4727-B630-C7953EF94019}"/>
</file>

<file path=customXml/itemProps3.xml><?xml version="1.0" encoding="utf-8"?>
<ds:datastoreItem xmlns:ds="http://schemas.openxmlformats.org/officeDocument/2006/customXml" ds:itemID="{07026C4D-A430-4564-8EFD-4F53370B1723}"/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180</TotalTime>
  <Words>1639</Words>
  <Application>Microsoft Office PowerPoint</Application>
  <PresentationFormat>Экран (4:3)</PresentationFormat>
  <Paragraphs>589</Paragraphs>
  <Slides>40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Официальная</vt:lpstr>
      <vt:lpstr>АНАЛИТИЧЕСКАЯ СПРАВКА по результатам социологического исследования    </vt:lpstr>
      <vt:lpstr>Слайд 2</vt:lpstr>
      <vt:lpstr>Слайд 3</vt:lpstr>
      <vt:lpstr>Распределение по виду учебного заведения, оконченного  студентами МАГУ до поступления в вуз </vt:lpstr>
      <vt:lpstr>Распределение студентов 1-х курсов МАГУ по месту  постоянного жительства </vt:lpstr>
      <vt:lpstr>Образовательные и профессиональные ориентации первокурсников </vt:lpstr>
      <vt:lpstr>Причины поступления в вуз</vt:lpstr>
      <vt:lpstr>Причины выбора МАГУ студентами 1-х курсов</vt:lpstr>
      <vt:lpstr>Количество направлений подготовки, на которые студенты МАГУ подавали документы </vt:lpstr>
      <vt:lpstr>Порядок определенности с выбором списка ЕГЭ и направления подготовки у студентов первых курсов МАГУ</vt:lpstr>
      <vt:lpstr>Причины выбора студентами 1-х курсов МАГУ  направления подготовки, на котором они обучаются</vt:lpstr>
      <vt:lpstr>Востребованность выбранного направления подготовки,  по мнению студентов</vt:lpstr>
      <vt:lpstr>Наличие желания у первокурсников на настоящий  момент работать по направлению подготовки после окончания вуза</vt:lpstr>
      <vt:lpstr>Планирование продолжить обучение после получения степени бакалавра</vt:lpstr>
      <vt:lpstr>Таким образом, в образовательных и профессиональных ориентациях первокурсников можно выделить следующие тенденции:</vt:lpstr>
      <vt:lpstr>оценка первокурсниками учебного  процесса </vt:lpstr>
      <vt:lpstr>Соответствие степени трудности обучения в вузе  имеющимся ожиданиям </vt:lpstr>
      <vt:lpstr>Привлекательные черты учебного процесса в вузе, по мнению студентов</vt:lpstr>
      <vt:lpstr>Оценка трудности обучения в вузе</vt:lpstr>
      <vt:lpstr>Наличие интереса к учебе среди студентов 1-го курса</vt:lpstr>
      <vt:lpstr>Степень ознакомления студентов с технологическими  картами преподавателями</vt:lpstr>
      <vt:lpstr>Степень понимания студентами оценивания их учебной деятельности </vt:lpstr>
      <vt:lpstr>Степень информирования преподавателями студентов о набираемых баллах</vt:lpstr>
      <vt:lpstr>Степень необходимости информации о набираемых баллах</vt:lpstr>
      <vt:lpstr>Самостоятельный подсчет студентами набираемых баллов</vt:lpstr>
      <vt:lpstr>В результате анализа данных по адаптации первокурсников к учебному процессу в вузе, можно выделить следующие основные особенности:</vt:lpstr>
      <vt:lpstr>оценка первокурсниками внеучебной работы</vt:lpstr>
      <vt:lpstr>Степень налаженности отношений куратора с группой</vt:lpstr>
      <vt:lpstr>Оценка первокурсниками своего  участия в мероприятиях «День здоровья» и «Посвящение в студенты»</vt:lpstr>
      <vt:lpstr>Оценка степени интересности для первокурсников мероприятий в «Посвящении в студенты» и «День здоровья» (по 5-балльной шкале)</vt:lpstr>
      <vt:lpstr>Привлекательные для участия направления  внеучебной работы</vt:lpstr>
      <vt:lpstr>Пожелания студентов по организации внеучебной работы</vt:lpstr>
      <vt:lpstr>По результатам проведенного анализа оценки студентов-первокурсников внеучебной работы в вузе можно сделать ряд основных выводов:</vt:lpstr>
      <vt:lpstr>Социально-психологическая адаптация  первокурсников</vt:lpstr>
      <vt:lpstr>Степень «знакомства» со своими одногруппниками</vt:lpstr>
      <vt:lpstr>Готовность обратиться к одногруппникам в случае  возникновения затруднений</vt:lpstr>
      <vt:lpstr>Удовлетворенность студентов отношениями со своей группой</vt:lpstr>
      <vt:lpstr>Удовлетворенность студентов отношением преподавателей к группе</vt:lpstr>
      <vt:lpstr>По результатам проведенного анализа особенностей социально-психологической адаптации первокурсников МАГУ к учебному процессу, можно отметить стабильно-благоприятную атмосферу для адаптации первокурсников: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АНАЛИТИЧЕСКАЯ СПРАВКА по результатам социологического исследования    </dc:title>
  <cp:lastModifiedBy>mudretsova.maria</cp:lastModifiedBy>
  <cp:revision>31</cp:revision>
  <dcterms:modified xsi:type="dcterms:W3CDTF">2016-12-20T08:27:02Z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0x01010053C954299CC7C74787C5DB4E170E6319</vt:lpwstr>
  </property>
</Properties>
</file>